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60" r:id="rId5"/>
    <p:sldId id="261" r:id="rId6"/>
    <p:sldId id="262" r:id="rId7"/>
    <p:sldId id="263" r:id="rId8"/>
    <p:sldId id="264" r:id="rId9"/>
    <p:sldId id="265" r:id="rId10"/>
    <p:sldId id="266" r:id="rId11"/>
    <p:sldId id="267" r:id="rId12"/>
    <p:sldId id="271" r:id="rId13"/>
    <p:sldId id="268" r:id="rId14"/>
    <p:sldId id="269" r:id="rId15"/>
    <p:sldId id="270" r:id="rId16"/>
    <p:sldId id="272" r:id="rId17"/>
    <p:sldId id="273" r:id="rId1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9054A"/>
    <a:srgbClr val="0A74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Orta Stil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ABFCF23-3B69-468F-B69F-88F6DE6A72F2}" styleName="Orta Stil 1 - Vurgu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46F890A9-2807-4EBB-B81D-B2AA78EC7F39}" styleName="Koyu Stil 2 - Vurgu 5/Vurgu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330"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6 Düz Bağlayıcı"/>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28 Başlık"/>
          <p:cNvSpPr>
            <a:spLocks noGrp="1"/>
          </p:cNvSpPr>
          <p:nvPr>
            <p:ph type="ctrTitle"/>
          </p:nvPr>
        </p:nvSpPr>
        <p:spPr>
          <a:xfrm>
            <a:off x="381000" y="4853411"/>
            <a:ext cx="8458200" cy="1222375"/>
          </a:xfrm>
        </p:spPr>
        <p:txBody>
          <a:bodyPr anchor="t"/>
          <a:lstStyle/>
          <a:p>
            <a:r>
              <a:rPr kumimoji="0" lang="tr-TR"/>
              <a:t>Asıl başlık stili için tıklatın</a:t>
            </a:r>
            <a:endParaRPr kumimoji="0" lang="en-US"/>
          </a:p>
        </p:txBody>
      </p:sp>
      <p:sp>
        <p:nvSpPr>
          <p:cNvPr id="9" name="8 Alt Başlık"/>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a:t>Asıl alt başlık stilini düzenlemek için tıklatın</a:t>
            </a:r>
            <a:endParaRPr kumimoji="0" lang="en-US"/>
          </a:p>
        </p:txBody>
      </p:sp>
      <p:sp>
        <p:nvSpPr>
          <p:cNvPr id="16" name="15 Veri Yer Tutucusu"/>
          <p:cNvSpPr>
            <a:spLocks noGrp="1"/>
          </p:cNvSpPr>
          <p:nvPr>
            <p:ph type="dt" sz="half" idx="10"/>
          </p:nvPr>
        </p:nvSpPr>
        <p:spPr/>
        <p:txBody>
          <a:bodyPr/>
          <a:lstStyle/>
          <a:p>
            <a:fld id="{D9F75050-0E15-4C5B-92B0-66D068882F1F}" type="datetimeFigureOut">
              <a:rPr lang="tr-TR" smtClean="0"/>
              <a:pPr/>
              <a:t>20.02.2019</a:t>
            </a:fld>
            <a:endParaRPr lang="tr-TR"/>
          </a:p>
        </p:txBody>
      </p:sp>
      <p:sp>
        <p:nvSpPr>
          <p:cNvPr id="2" name="1 Altbilgi Yer Tutucusu"/>
          <p:cNvSpPr>
            <a:spLocks noGrp="1"/>
          </p:cNvSpPr>
          <p:nvPr>
            <p:ph type="ftr" sz="quarter" idx="11"/>
          </p:nvPr>
        </p:nvSpPr>
        <p:spPr/>
        <p:txBody>
          <a:bodyPr/>
          <a:lstStyle/>
          <a:p>
            <a:endParaRPr lang="tr-TR"/>
          </a:p>
        </p:txBody>
      </p:sp>
      <p:sp>
        <p:nvSpPr>
          <p:cNvPr id="15" name="14 Slayt Numarası Yer Tutucusu"/>
          <p:cNvSpPr>
            <a:spLocks noGrp="1"/>
          </p:cNvSpPr>
          <p:nvPr>
            <p:ph type="sldNum" sz="quarter" idx="12"/>
          </p:nvPr>
        </p:nvSpPr>
        <p:spPr>
          <a:xfrm>
            <a:off x="8229600" y="6473952"/>
            <a:ext cx="758952" cy="246888"/>
          </a:xfrm>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2" name="21 Başlık"/>
          <p:cNvSpPr>
            <a:spLocks noGrp="1"/>
          </p:cNvSpPr>
          <p:nvPr>
            <p:ph type="title"/>
          </p:nvPr>
        </p:nvSpPr>
        <p:spPr/>
        <p:txBody>
          <a:bodyPr/>
          <a:lstStyle/>
          <a:p>
            <a:r>
              <a:rPr kumimoji="0" lang="tr-TR"/>
              <a:t>Asıl başlık stili için tıklatın</a:t>
            </a:r>
            <a:endParaRPr kumimoji="0" lang="en-US"/>
          </a:p>
        </p:txBody>
      </p:sp>
      <p:sp>
        <p:nvSpPr>
          <p:cNvPr id="27" name="26 İçerik Yer Tutucusu"/>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25" name="24 Veri Yer Tutucusu"/>
          <p:cNvSpPr>
            <a:spLocks noGrp="1"/>
          </p:cNvSpPr>
          <p:nvPr>
            <p:ph type="dt" sz="half" idx="10"/>
          </p:nvPr>
        </p:nvSpPr>
        <p:spPr/>
        <p:txBody>
          <a:bodyPr/>
          <a:lstStyle/>
          <a:p>
            <a:fld id="{D9F75050-0E15-4C5B-92B0-66D068882F1F}" type="datetimeFigureOut">
              <a:rPr lang="tr-TR" smtClean="0"/>
              <a:pPr/>
              <a:t>20.02.2019</a:t>
            </a:fld>
            <a:endParaRPr lang="tr-TR"/>
          </a:p>
        </p:txBody>
      </p:sp>
      <p:sp>
        <p:nvSpPr>
          <p:cNvPr id="19" name="18 Altbilgi Yer Tutucusu"/>
          <p:cNvSpPr>
            <a:spLocks noGrp="1"/>
          </p:cNvSpPr>
          <p:nvPr>
            <p:ph type="ftr" sz="quarter" idx="11"/>
          </p:nvPr>
        </p:nvSpPr>
        <p:spPr>
          <a:xfrm>
            <a:off x="3581400" y="76200"/>
            <a:ext cx="2895600" cy="288925"/>
          </a:xfrm>
        </p:spPr>
        <p:txBody>
          <a:bodyPr/>
          <a:lstStyle/>
          <a:p>
            <a:endParaRPr lang="tr-TR"/>
          </a:p>
        </p:txBody>
      </p:sp>
      <p:sp>
        <p:nvSpPr>
          <p:cNvPr id="16" name="15 Slayt Numarası Yer Tutucusu"/>
          <p:cNvSpPr>
            <a:spLocks noGrp="1"/>
          </p:cNvSpPr>
          <p:nvPr>
            <p:ph type="sldNum" sz="quarter" idx="12"/>
          </p:nvPr>
        </p:nvSpPr>
        <p:spPr>
          <a:xfrm>
            <a:off x="8229600" y="6473952"/>
            <a:ext cx="758952" cy="246888"/>
          </a:xfrm>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3">
        <a:schemeClr val="bg2"/>
      </p:bgRef>
    </p:bg>
    <p:spTree>
      <p:nvGrpSpPr>
        <p:cNvPr id="1" name=""/>
        <p:cNvGrpSpPr/>
        <p:nvPr/>
      </p:nvGrpSpPr>
      <p:grpSpPr>
        <a:xfrm>
          <a:off x="0" y="0"/>
          <a:ext cx="0" cy="0"/>
          <a:chOff x="0" y="0"/>
          <a:chExt cx="0" cy="0"/>
        </a:xfrm>
      </p:grpSpPr>
      <p:sp>
        <p:nvSpPr>
          <p:cNvPr id="7" name="6 Düz Bağlayıcı"/>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etin Yer Tutucusu"/>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a:t>Asıl metin stillerini düzenlemek için tıklatın</a:t>
            </a:r>
          </a:p>
        </p:txBody>
      </p:sp>
      <p:sp>
        <p:nvSpPr>
          <p:cNvPr id="19" name="18 Veri Yer Tutucusu"/>
          <p:cNvSpPr>
            <a:spLocks noGrp="1"/>
          </p:cNvSpPr>
          <p:nvPr>
            <p:ph type="dt" sz="half" idx="10"/>
          </p:nvPr>
        </p:nvSpPr>
        <p:spPr/>
        <p:txBody>
          <a:bodyPr/>
          <a:lstStyle/>
          <a:p>
            <a:fld id="{D9F75050-0E15-4C5B-92B0-66D068882F1F}" type="datetimeFigureOut">
              <a:rPr lang="tr-TR" smtClean="0"/>
              <a:pPr/>
              <a:t>20.02.2019</a:t>
            </a:fld>
            <a:endParaRPr lang="tr-TR"/>
          </a:p>
        </p:txBody>
      </p:sp>
      <p:sp>
        <p:nvSpPr>
          <p:cNvPr id="11" name="10 Altbilgi Yer Tutucusu"/>
          <p:cNvSpPr>
            <a:spLocks noGrp="1"/>
          </p:cNvSpPr>
          <p:nvPr>
            <p:ph type="ftr" sz="quarter" idx="11"/>
          </p:nvPr>
        </p:nvSpPr>
        <p:spPr/>
        <p:txBody>
          <a:bodyPr/>
          <a:lstStyle/>
          <a:p>
            <a:endParaRPr lang="tr-TR"/>
          </a:p>
        </p:txBody>
      </p:sp>
      <p:sp>
        <p:nvSpPr>
          <p:cNvPr id="16" name="1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8" name="7 Başlık"/>
          <p:cNvSpPr>
            <a:spLocks noGrp="1"/>
          </p:cNvSpPr>
          <p:nvPr>
            <p:ph type="title"/>
          </p:nvPr>
        </p:nvSpPr>
        <p:spPr>
          <a:xfrm>
            <a:off x="180475" y="2947085"/>
            <a:ext cx="8686800" cy="1184825"/>
          </a:xfrm>
        </p:spPr>
        <p:txBody>
          <a:bodyPr rtlCol="0" anchor="t"/>
          <a:lstStyle>
            <a:lvl1pPr algn="r">
              <a:defRPr/>
            </a:lvl1pPr>
          </a:lstStyle>
          <a:p>
            <a:r>
              <a:rPr kumimoji="0" lang="tr-TR"/>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0" name="19 Başlık"/>
          <p:cNvSpPr>
            <a:spLocks noGrp="1"/>
          </p:cNvSpPr>
          <p:nvPr>
            <p:ph type="title"/>
          </p:nvPr>
        </p:nvSpPr>
        <p:spPr>
          <a:xfrm>
            <a:off x="301752" y="457200"/>
            <a:ext cx="8686800" cy="841248"/>
          </a:xfrm>
        </p:spPr>
        <p:txBody>
          <a:bodyPr/>
          <a:lstStyle/>
          <a:p>
            <a:r>
              <a:rPr kumimoji="0" lang="tr-TR"/>
              <a:t>Asıl başlık stili için tıklatın</a:t>
            </a:r>
            <a:endParaRPr kumimoji="0" lang="en-US"/>
          </a:p>
        </p:txBody>
      </p:sp>
      <p:sp>
        <p:nvSpPr>
          <p:cNvPr id="14" name="13 İçerik Yer Tutucusu"/>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3" name="12 İçerik Yer Tutucusu"/>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21" name="20 Veri Yer Tutucusu"/>
          <p:cNvSpPr>
            <a:spLocks noGrp="1"/>
          </p:cNvSpPr>
          <p:nvPr>
            <p:ph type="dt" sz="half" idx="10"/>
          </p:nvPr>
        </p:nvSpPr>
        <p:spPr/>
        <p:txBody>
          <a:bodyPr/>
          <a:lstStyle/>
          <a:p>
            <a:fld id="{D9F75050-0E15-4C5B-92B0-66D068882F1F}" type="datetimeFigureOut">
              <a:rPr lang="tr-TR" smtClean="0"/>
              <a:pPr/>
              <a:t>20.02.2019</a:t>
            </a:fld>
            <a:endParaRPr lang="tr-TR"/>
          </a:p>
        </p:txBody>
      </p:sp>
      <p:sp>
        <p:nvSpPr>
          <p:cNvPr id="10" name="9 Altbilgi Yer Tutucusu"/>
          <p:cNvSpPr>
            <a:spLocks noGrp="1"/>
          </p:cNvSpPr>
          <p:nvPr>
            <p:ph type="ftr" sz="quarter" idx="11"/>
          </p:nvPr>
        </p:nvSpPr>
        <p:spPr/>
        <p:txBody>
          <a:bodyPr/>
          <a:lstStyle/>
          <a:p>
            <a:endParaRPr lang="tr-TR"/>
          </a:p>
        </p:txBody>
      </p:sp>
      <p:sp>
        <p:nvSpPr>
          <p:cNvPr id="31" name="30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9" name="28 Başlık"/>
          <p:cNvSpPr>
            <a:spLocks noGrp="1"/>
          </p:cNvSpPr>
          <p:nvPr>
            <p:ph type="title"/>
          </p:nvPr>
        </p:nvSpPr>
        <p:spPr>
          <a:xfrm>
            <a:off x="304800" y="5410200"/>
            <a:ext cx="8610600" cy="882650"/>
          </a:xfrm>
        </p:spPr>
        <p:txBody>
          <a:bodyPr anchor="ctr"/>
          <a:lstStyle>
            <a:lvl1pPr>
              <a:defRPr/>
            </a:lvl1pPr>
          </a:lstStyle>
          <a:p>
            <a:r>
              <a:rPr kumimoji="0" lang="tr-TR"/>
              <a:t>Asıl başlık stili için tıklatın</a:t>
            </a:r>
            <a:endParaRPr kumimoji="0" lang="en-US"/>
          </a:p>
        </p:txBody>
      </p:sp>
      <p:sp>
        <p:nvSpPr>
          <p:cNvPr id="13" name="12 Metin Yer Tutucusu"/>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25" name="24 Metin Yer Tutucusu"/>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4" name="3 İçerik Yer Tutucusu"/>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28" name="27 İçerik Yer Tutucusu"/>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0" name="9 Veri Yer Tutucusu"/>
          <p:cNvSpPr>
            <a:spLocks noGrp="1"/>
          </p:cNvSpPr>
          <p:nvPr>
            <p:ph type="dt" sz="half" idx="10"/>
          </p:nvPr>
        </p:nvSpPr>
        <p:spPr/>
        <p:txBody>
          <a:bodyPr/>
          <a:lstStyle/>
          <a:p>
            <a:fld id="{D9F75050-0E15-4C5B-92B0-66D068882F1F}" type="datetimeFigureOut">
              <a:rPr lang="tr-TR" smtClean="0"/>
              <a:pPr/>
              <a:t>20.02.2019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229600" y="6477000"/>
            <a:ext cx="762000" cy="246888"/>
          </a:xfrm>
        </p:spPr>
        <p:txBody>
          <a:bodyPr/>
          <a:lstStyle/>
          <a:p>
            <a:fld id="{B1DEFA8C-F947-479F-BE07-76B6B3F80BF1}" type="slidenum">
              <a:rPr lang="tr-TR" smtClean="0"/>
              <a:pPr/>
              <a:t>‹#›</a:t>
            </a:fld>
            <a:endParaRPr lang="tr-TR"/>
          </a:p>
        </p:txBody>
      </p:sp>
      <p:sp>
        <p:nvSpPr>
          <p:cNvPr id="11" name="10 Düz Bağlayıcı"/>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30" name="29 Başlık"/>
          <p:cNvSpPr>
            <a:spLocks noGrp="1"/>
          </p:cNvSpPr>
          <p:nvPr>
            <p:ph type="title"/>
          </p:nvPr>
        </p:nvSpPr>
        <p:spPr>
          <a:xfrm>
            <a:off x="301752" y="457200"/>
            <a:ext cx="8686800" cy="841248"/>
          </a:xfrm>
        </p:spPr>
        <p:txBody>
          <a:bodyPr/>
          <a:lstStyle/>
          <a:p>
            <a:r>
              <a:rPr kumimoji="0" lang="tr-TR"/>
              <a:t>Asıl başlık stili için tıklatın</a:t>
            </a:r>
            <a:endParaRPr kumimoji="0" lang="en-US"/>
          </a:p>
        </p:txBody>
      </p:sp>
      <p:sp>
        <p:nvSpPr>
          <p:cNvPr id="12" name="11 Veri Yer Tutucusu"/>
          <p:cNvSpPr>
            <a:spLocks noGrp="1"/>
          </p:cNvSpPr>
          <p:nvPr>
            <p:ph type="dt" sz="half" idx="10"/>
          </p:nvPr>
        </p:nvSpPr>
        <p:spPr/>
        <p:txBody>
          <a:bodyPr/>
          <a:lstStyle/>
          <a:p>
            <a:fld id="{D9F75050-0E15-4C5B-92B0-66D068882F1F}" type="datetimeFigureOut">
              <a:rPr lang="tr-TR" smtClean="0"/>
              <a:pPr/>
              <a:t>20.02.2019</a:t>
            </a:fld>
            <a:endParaRPr lang="tr-TR"/>
          </a:p>
        </p:txBody>
      </p:sp>
      <p:sp>
        <p:nvSpPr>
          <p:cNvPr id="21" name="20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3" name="2 Veri Yer Tutucusu"/>
          <p:cNvSpPr>
            <a:spLocks noGrp="1"/>
          </p:cNvSpPr>
          <p:nvPr>
            <p:ph type="dt" sz="half" idx="10"/>
          </p:nvPr>
        </p:nvSpPr>
        <p:spPr/>
        <p:txBody>
          <a:bodyPr/>
          <a:lstStyle/>
          <a:p>
            <a:fld id="{D9F75050-0E15-4C5B-92B0-66D068882F1F}" type="datetimeFigureOut">
              <a:rPr lang="tr-TR" smtClean="0"/>
              <a:pPr/>
              <a:t>20.02.2019</a:t>
            </a:fld>
            <a:endParaRPr lang="tr-TR"/>
          </a:p>
        </p:txBody>
      </p:sp>
      <p:sp>
        <p:nvSpPr>
          <p:cNvPr id="24" name="23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7 Düz Bağlayıcı"/>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Başlık"/>
          <p:cNvSpPr>
            <a:spLocks noGrp="1"/>
          </p:cNvSpPr>
          <p:nvPr>
            <p:ph type="title"/>
          </p:nvPr>
        </p:nvSpPr>
        <p:spPr>
          <a:xfrm>
            <a:off x="457200" y="5486400"/>
            <a:ext cx="8458200" cy="520700"/>
          </a:xfrm>
        </p:spPr>
        <p:txBody>
          <a:bodyPr anchor="ctr"/>
          <a:lstStyle>
            <a:lvl1pPr algn="l">
              <a:buNone/>
              <a:defRPr sz="2000" b="1"/>
            </a:lvl1pPr>
          </a:lstStyle>
          <a:p>
            <a:r>
              <a:rPr kumimoji="0" lang="tr-TR"/>
              <a:t>Asıl başlık stili için tıklatın</a:t>
            </a:r>
            <a:endParaRPr kumimoji="0" lang="en-US"/>
          </a:p>
        </p:txBody>
      </p:sp>
      <p:sp>
        <p:nvSpPr>
          <p:cNvPr id="26" name="25 Metin Yer Tutucusu"/>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a:t>Asıl metin stillerini düzenlemek için tıklatın</a:t>
            </a:r>
          </a:p>
        </p:txBody>
      </p:sp>
      <p:sp>
        <p:nvSpPr>
          <p:cNvPr id="14" name="13 İçerik Yer Tutucusu"/>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25" name="24 Veri Yer Tutucusu"/>
          <p:cNvSpPr>
            <a:spLocks noGrp="1"/>
          </p:cNvSpPr>
          <p:nvPr>
            <p:ph type="dt" sz="half" idx="10"/>
          </p:nvPr>
        </p:nvSpPr>
        <p:spPr/>
        <p:txBody>
          <a:bodyPr/>
          <a:lstStyle/>
          <a:p>
            <a:fld id="{D9F75050-0E15-4C5B-92B0-66D068882F1F}" type="datetimeFigureOut">
              <a:rPr lang="tr-TR" smtClean="0"/>
              <a:pPr/>
              <a:t>20.02.2019</a:t>
            </a:fld>
            <a:endParaRPr lang="tr-TR"/>
          </a:p>
        </p:txBody>
      </p:sp>
      <p:sp>
        <p:nvSpPr>
          <p:cNvPr id="29" name="28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3" name="12 Resim Yer Tutucusu"/>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tr-TR"/>
              <a:t>Resim eklemek için simgeyi tıklatın</a:t>
            </a:r>
            <a:endParaRPr kumimoji="0" lang="en-US" dirty="0"/>
          </a:p>
        </p:txBody>
      </p:sp>
      <p:sp>
        <p:nvSpPr>
          <p:cNvPr id="7" name="6 Veri Yer Tutucusu"/>
          <p:cNvSpPr>
            <a:spLocks noGrp="1"/>
          </p:cNvSpPr>
          <p:nvPr>
            <p:ph type="dt" sz="half" idx="10"/>
          </p:nvPr>
        </p:nvSpPr>
        <p:spPr/>
        <p:txBody>
          <a:bodyPr/>
          <a:lstStyle/>
          <a:p>
            <a:fld id="{D9F75050-0E15-4C5B-92B0-66D068882F1F}" type="datetimeFigureOut">
              <a:rPr lang="tr-TR" smtClean="0"/>
              <a:pPr/>
              <a:t>20.02.2019</a:t>
            </a:fld>
            <a:endParaRPr lang="tr-TR"/>
          </a:p>
        </p:txBody>
      </p:sp>
      <p:sp>
        <p:nvSpPr>
          <p:cNvPr id="5" name="4 Altbilgi Yer Tutucusu"/>
          <p:cNvSpPr>
            <a:spLocks noGrp="1"/>
          </p:cNvSpPr>
          <p:nvPr>
            <p:ph type="ftr" sz="quarter" idx="11"/>
          </p:nvPr>
        </p:nvSpPr>
        <p:spPr/>
        <p:txBody>
          <a:bodyPr/>
          <a:lstStyle/>
          <a:p>
            <a:endParaRPr lang="tr-TR"/>
          </a:p>
        </p:txBody>
      </p:sp>
      <p:sp>
        <p:nvSpPr>
          <p:cNvPr id="31" name="30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17" name="16 Başlık"/>
          <p:cNvSpPr>
            <a:spLocks noGrp="1"/>
          </p:cNvSpPr>
          <p:nvPr>
            <p:ph type="title"/>
          </p:nvPr>
        </p:nvSpPr>
        <p:spPr>
          <a:xfrm>
            <a:off x="381000" y="4993760"/>
            <a:ext cx="5867400" cy="522288"/>
          </a:xfrm>
        </p:spPr>
        <p:txBody>
          <a:bodyPr anchor="ctr"/>
          <a:lstStyle>
            <a:lvl1pPr algn="l">
              <a:buNone/>
              <a:defRPr sz="2000" b="1"/>
            </a:lvl1pPr>
          </a:lstStyle>
          <a:p>
            <a:r>
              <a:rPr kumimoji="0" lang="tr-TR"/>
              <a:t>Asıl başlık stili için tıklatın</a:t>
            </a:r>
            <a:endParaRPr kumimoji="0" lang="en-US"/>
          </a:p>
        </p:txBody>
      </p:sp>
      <p:sp>
        <p:nvSpPr>
          <p:cNvPr id="26" name="25 Metin Yer Tutucusu"/>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tr-TR"/>
              <a:t>Asıl metin stillerini düzenlemek için tıklatın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20.02.2019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58000" y="549276"/>
            <a:ext cx="1828800" cy="5851525"/>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549276"/>
            <a:ext cx="6248400" cy="5851525"/>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20.02.2019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Düz Bağlayıcı"/>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Metin Yer Tutucusu"/>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1" name="10 Veri Yer Tutucusu"/>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D9F75050-0E15-4C5B-92B0-66D068882F1F}" type="datetimeFigureOut">
              <a:rPr lang="tr-TR" smtClean="0"/>
              <a:pPr/>
              <a:t>20.02.2019</a:t>
            </a:fld>
            <a:endParaRPr lang="tr-TR"/>
          </a:p>
        </p:txBody>
      </p:sp>
      <p:sp>
        <p:nvSpPr>
          <p:cNvPr id="28" name="27 Altbilgi Yer Tutucusu"/>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tr-TR"/>
          </a:p>
        </p:txBody>
      </p:sp>
      <p:sp>
        <p:nvSpPr>
          <p:cNvPr id="5" name="4 Slayt Numarası Yer Tutucusu"/>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1DEFA8C-F947-479F-BE07-76B6B3F80BF1}" type="slidenum">
              <a:rPr lang="tr-TR" smtClean="0"/>
              <a:pPr/>
              <a:t>‹#›</a:t>
            </a:fld>
            <a:endParaRPr lang="tr-TR"/>
          </a:p>
        </p:txBody>
      </p:sp>
      <p:sp>
        <p:nvSpPr>
          <p:cNvPr id="10" name="9 Başlık Yer Tutucusu"/>
          <p:cNvSpPr>
            <a:spLocks noGrp="1"/>
          </p:cNvSpPr>
          <p:nvPr>
            <p:ph type="title"/>
          </p:nvPr>
        </p:nvSpPr>
        <p:spPr>
          <a:xfrm>
            <a:off x="304800" y="457200"/>
            <a:ext cx="8686800" cy="838200"/>
          </a:xfrm>
          <a:prstGeom prst="rect">
            <a:avLst/>
          </a:prstGeom>
        </p:spPr>
        <p:txBody>
          <a:bodyPr vert="horz" anchor="ctr">
            <a:normAutofit/>
          </a:bodyPr>
          <a:lstStyle/>
          <a:p>
            <a:r>
              <a:rPr kumimoji="0" lang="tr-TR"/>
              <a:t>Asıl başlık stili için tıklatın</a:t>
            </a:r>
            <a:endParaRPr kumimoji="0" lang="en-US"/>
          </a:p>
        </p:txBody>
      </p:sp>
      <p:sp>
        <p:nvSpPr>
          <p:cNvPr id="9" name="8 Düz Bağlayıcı"/>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Düz Bağlayıcı"/>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285720" y="857232"/>
            <a:ext cx="8458200" cy="3286148"/>
          </a:xfrm>
        </p:spPr>
        <p:txBody>
          <a:bodyPr>
            <a:normAutofit/>
          </a:bodyPr>
          <a:lstStyle/>
          <a:p>
            <a:pPr algn="ctr"/>
            <a:r>
              <a:rPr lang="tr-TR" sz="6600" b="1" dirty="0"/>
              <a:t>SOSYAL GÜVENLİKTE EMEKLİLİK HESAPLAMASI</a:t>
            </a:r>
          </a:p>
        </p:txBody>
      </p:sp>
      <p:pic>
        <p:nvPicPr>
          <p:cNvPr id="5" name="4 Resim" descr="ffhhf.jpg"/>
          <p:cNvPicPr>
            <a:picLocks noChangeAspect="1"/>
          </p:cNvPicPr>
          <p:nvPr/>
        </p:nvPicPr>
        <p:blipFill>
          <a:blip r:embed="rId2"/>
          <a:stretch>
            <a:fillRect/>
          </a:stretch>
        </p:blipFill>
        <p:spPr>
          <a:xfrm>
            <a:off x="1643042" y="4143380"/>
            <a:ext cx="5764161" cy="27146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18"/>
            <a:ext cx="8229600" cy="5483245"/>
          </a:xfrm>
        </p:spPr>
        <p:txBody>
          <a:bodyPr>
            <a:normAutofit fontScale="92500" lnSpcReduction="10000"/>
          </a:bodyPr>
          <a:lstStyle/>
          <a:p>
            <a:pPr fontAlgn="b"/>
            <a:r>
              <a:rPr lang="tr-TR" b="1" dirty="0">
                <a:solidFill>
                  <a:srgbClr val="C00000"/>
                </a:solidFill>
              </a:rPr>
              <a:t>Emeklilik Hesaplama Tablosu</a:t>
            </a:r>
            <a:r>
              <a:rPr lang="tr-TR" dirty="0">
                <a:solidFill>
                  <a:srgbClr val="C00000"/>
                </a:solidFill>
              </a:rPr>
              <a:t> ,</a:t>
            </a:r>
            <a:r>
              <a:rPr lang="tr-TR" dirty="0"/>
              <a:t>Emeklilik yaşı kademeli olarak artacak. 08 Eylül 1999 ila 30 Nisan 2008 tarihleri arasında sigortalı olan kadın:58, erkek ise 60 yaşlarında ve 7.000 gün girim ödeyerek emekli olabileceklerdir.Ancak emeklilik yaşı, Emeklilik Hesaplama Tablosu, 30 nisan 2008  ve sonrasında ilk defa sigortalı olanlar için 2036 yılından başlamak üzere her iki yılda bir bir yaş arttırılarak nihayet 2048’de kadın-erkek için 65 yaşa çıkarılmıştır.</a:t>
            </a:r>
          </a:p>
          <a:p>
            <a:pPr fontAlgn="b"/>
            <a:r>
              <a:rPr lang="tr-TR" dirty="0"/>
              <a:t>Yine bu kişiler 7.000 gün değil 7200 günle emekli olabileceklerdir.</a:t>
            </a:r>
          </a:p>
          <a:p>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idx="1"/>
          </p:nvPr>
        </p:nvSpPr>
        <p:spPr>
          <a:xfrm>
            <a:off x="457200" y="2428868"/>
            <a:ext cx="8686800" cy="2714644"/>
          </a:xfrm>
        </p:spPr>
        <p:txBody>
          <a:bodyPr/>
          <a:lstStyle/>
          <a:p>
            <a:pPr algn="ctr"/>
            <a:r>
              <a:rPr lang="tr-TR" dirty="0"/>
              <a:t>Yandaki tablomuzda otomatik olarak giriş tarihine göre emeklilik hesaplama tabloları bulunmaktadır;</a:t>
            </a:r>
          </a:p>
        </p:txBody>
      </p:sp>
      <p:pic>
        <p:nvPicPr>
          <p:cNvPr id="5" name="4 Resim" descr="gh.jpg"/>
          <p:cNvPicPr>
            <a:picLocks noChangeAspect="1"/>
          </p:cNvPicPr>
          <p:nvPr/>
        </p:nvPicPr>
        <p:blipFill>
          <a:blip r:embed="rId2"/>
          <a:stretch>
            <a:fillRect/>
          </a:stretch>
        </p:blipFill>
        <p:spPr>
          <a:xfrm>
            <a:off x="0" y="0"/>
            <a:ext cx="2643174" cy="250030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İçerik Yer Tutucusu"/>
          <p:cNvGraphicFramePr>
            <a:graphicFrameLocks noGrp="1"/>
          </p:cNvGraphicFramePr>
          <p:nvPr>
            <p:ph idx="1"/>
          </p:nvPr>
        </p:nvGraphicFramePr>
        <p:xfrm>
          <a:off x="214282" y="137160"/>
          <a:ext cx="8686800" cy="6720840"/>
        </p:xfrm>
        <a:graphic>
          <a:graphicData uri="http://schemas.openxmlformats.org/drawingml/2006/table">
            <a:tbl>
              <a:tblPr firstRow="1" bandRow="1">
                <a:tableStyleId>{5C22544A-7EE6-4342-B048-85BDC9FD1C3A}</a:tableStyleId>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370840">
                <a:tc>
                  <a:txBody>
                    <a:bodyPr/>
                    <a:lstStyle/>
                    <a:p>
                      <a:pPr algn="ctr">
                        <a:lnSpc>
                          <a:spcPct val="115000"/>
                        </a:lnSpc>
                        <a:spcAft>
                          <a:spcPts val="0"/>
                        </a:spcAft>
                      </a:pPr>
                      <a:r>
                        <a:rPr lang="tr-TR" sz="1600" dirty="0">
                          <a:solidFill>
                            <a:schemeClr val="bg1"/>
                          </a:solidFill>
                          <a:latin typeface="Arial"/>
                          <a:ea typeface="Times New Roman"/>
                          <a:cs typeface="Times New Roman"/>
                        </a:rPr>
                        <a:t>İşe Başlama Tarihi</a:t>
                      </a:r>
                      <a:endParaRPr lang="tr-TR" sz="1600" dirty="0">
                        <a:solidFill>
                          <a:schemeClr val="bg1"/>
                        </a:solidFill>
                        <a:latin typeface="Calibri"/>
                        <a:ea typeface="Times New Roman"/>
                        <a:cs typeface="Times New Roman"/>
                      </a:endParaRPr>
                    </a:p>
                  </a:txBody>
                  <a:tcPr marL="0" marR="0" marT="0" marB="0" anchor="b"/>
                </a:tc>
                <a:tc>
                  <a:txBody>
                    <a:bodyPr/>
                    <a:lstStyle/>
                    <a:p>
                      <a:pPr algn="ctr"/>
                      <a:r>
                        <a:rPr kumimoji="0" lang="tr-TR" sz="1800" b="1" kern="1200" dirty="0">
                          <a:solidFill>
                            <a:schemeClr val="lt1"/>
                          </a:solidFill>
                          <a:latin typeface="+mn-lt"/>
                          <a:ea typeface="+mn-ea"/>
                          <a:cs typeface="+mn-cs"/>
                        </a:rPr>
                        <a:t>Tamamlaması gereken </a:t>
                      </a:r>
                      <a:r>
                        <a:rPr kumimoji="0" lang="tr-TR" sz="1800" b="1" kern="1200" dirty="0" err="1">
                          <a:solidFill>
                            <a:schemeClr val="lt1"/>
                          </a:solidFill>
                          <a:latin typeface="+mn-lt"/>
                          <a:ea typeface="+mn-ea"/>
                          <a:cs typeface="+mn-cs"/>
                        </a:rPr>
                        <a:t>sig</a:t>
                      </a:r>
                      <a:r>
                        <a:rPr kumimoji="0" lang="tr-TR" sz="1800" b="1" kern="1200" dirty="0">
                          <a:solidFill>
                            <a:schemeClr val="lt1"/>
                          </a:solidFill>
                          <a:latin typeface="+mn-lt"/>
                          <a:ea typeface="+mn-ea"/>
                          <a:cs typeface="+mn-cs"/>
                        </a:rPr>
                        <a:t>.</a:t>
                      </a:r>
                      <a:r>
                        <a:rPr kumimoji="0" lang="tr-TR" sz="1800" b="1" kern="1200" baseline="0" dirty="0">
                          <a:solidFill>
                            <a:schemeClr val="lt1"/>
                          </a:solidFill>
                          <a:latin typeface="+mn-lt"/>
                          <a:ea typeface="+mn-ea"/>
                          <a:cs typeface="+mn-cs"/>
                        </a:rPr>
                        <a:t> </a:t>
                      </a:r>
                      <a:r>
                        <a:rPr kumimoji="0" lang="tr-TR" sz="1800" b="1" kern="1200" dirty="0">
                          <a:solidFill>
                            <a:schemeClr val="lt1"/>
                          </a:solidFill>
                          <a:latin typeface="+mn-lt"/>
                          <a:ea typeface="+mn-ea"/>
                          <a:cs typeface="+mn-cs"/>
                        </a:rPr>
                        <a:t>süresi</a:t>
                      </a:r>
                      <a:endParaRPr lang="tr-TR" dirty="0"/>
                    </a:p>
                  </a:txBody>
                  <a:tcPr/>
                </a:tc>
                <a:tc>
                  <a:txBody>
                    <a:bodyPr/>
                    <a:lstStyle/>
                    <a:p>
                      <a:pPr algn="ctr"/>
                      <a:r>
                        <a:rPr kumimoji="0" lang="tr-TR" sz="1800" b="1" kern="1200" dirty="0">
                          <a:solidFill>
                            <a:schemeClr val="lt1"/>
                          </a:solidFill>
                          <a:latin typeface="+mn-lt"/>
                          <a:ea typeface="+mn-ea"/>
                          <a:cs typeface="+mn-cs"/>
                        </a:rPr>
                        <a:t>Yaş  (E)</a:t>
                      </a:r>
                      <a:endParaRPr lang="tr-TR" dirty="0"/>
                    </a:p>
                  </a:txBody>
                  <a:tcPr/>
                </a:tc>
                <a:tc>
                  <a:txBody>
                    <a:bodyPr/>
                    <a:lstStyle/>
                    <a:p>
                      <a:pPr algn="ctr"/>
                      <a:r>
                        <a:rPr lang="tr-TR" dirty="0"/>
                        <a:t>Prim gün sayısı</a:t>
                      </a:r>
                    </a:p>
                  </a:txBody>
                  <a:tcPr/>
                </a:tc>
                <a:extLst>
                  <a:ext uri="{0D108BD9-81ED-4DB2-BD59-A6C34878D82A}">
                    <a16:rowId xmlns:a16="http://schemas.microsoft.com/office/drawing/2014/main" val="10000"/>
                  </a:ext>
                </a:extLst>
              </a:tr>
              <a:tr h="370840">
                <a:tc>
                  <a:txBody>
                    <a:bodyPr/>
                    <a:lstStyle/>
                    <a:p>
                      <a:r>
                        <a:rPr kumimoji="0" lang="tr-TR" sz="1400" kern="1200" dirty="0">
                          <a:solidFill>
                            <a:schemeClr val="dk1"/>
                          </a:solidFill>
                          <a:latin typeface="+mn-lt"/>
                          <a:ea typeface="+mn-ea"/>
                          <a:cs typeface="+mn-cs"/>
                        </a:rPr>
                        <a:t>08.09.1976 ve daha öncesi</a:t>
                      </a:r>
                      <a:endParaRPr lang="tr-TR" sz="1400" dirty="0"/>
                    </a:p>
                  </a:txBody>
                  <a:tcPr/>
                </a:tc>
                <a:tc>
                  <a:txBody>
                    <a:bodyPr/>
                    <a:lstStyle/>
                    <a:p>
                      <a:r>
                        <a:rPr lang="tr-TR" dirty="0"/>
                        <a:t>25</a:t>
                      </a:r>
                    </a:p>
                  </a:txBody>
                  <a:tcPr/>
                </a:tc>
                <a:tc>
                  <a:txBody>
                    <a:bodyPr/>
                    <a:lstStyle/>
                    <a:p>
                      <a:r>
                        <a:rPr lang="tr-TR" dirty="0"/>
                        <a:t>Yok</a:t>
                      </a:r>
                    </a:p>
                  </a:txBody>
                  <a:tcPr/>
                </a:tc>
                <a:tc>
                  <a:txBody>
                    <a:bodyPr/>
                    <a:lstStyle/>
                    <a:p>
                      <a:r>
                        <a:rPr lang="tr-TR" dirty="0"/>
                        <a:t>5000</a:t>
                      </a:r>
                    </a:p>
                  </a:txBody>
                  <a:tcPr/>
                </a:tc>
                <a:extLst>
                  <a:ext uri="{0D108BD9-81ED-4DB2-BD59-A6C34878D82A}">
                    <a16:rowId xmlns:a16="http://schemas.microsoft.com/office/drawing/2014/main" val="10001"/>
                  </a:ext>
                </a:extLst>
              </a:tr>
              <a:tr h="370840">
                <a:tc>
                  <a:txBody>
                    <a:bodyPr/>
                    <a:lstStyle/>
                    <a:p>
                      <a:r>
                        <a:rPr kumimoji="0" lang="tr-TR" sz="1400" kern="1200" dirty="0">
                          <a:solidFill>
                            <a:schemeClr val="dk1"/>
                          </a:solidFill>
                          <a:latin typeface="+mn-lt"/>
                          <a:ea typeface="+mn-ea"/>
                          <a:cs typeface="+mn-cs"/>
                        </a:rPr>
                        <a:t>09.09.1976-23.05.1979</a:t>
                      </a:r>
                      <a:endParaRPr lang="tr-TR" sz="1400" dirty="0"/>
                    </a:p>
                  </a:txBody>
                  <a:tcPr/>
                </a:tc>
                <a:tc>
                  <a:txBody>
                    <a:bodyPr/>
                    <a:lstStyle/>
                    <a:p>
                      <a:r>
                        <a:rPr lang="tr-TR" dirty="0"/>
                        <a:t>25</a:t>
                      </a:r>
                    </a:p>
                  </a:txBody>
                  <a:tcPr/>
                </a:tc>
                <a:tc>
                  <a:txBody>
                    <a:bodyPr/>
                    <a:lstStyle/>
                    <a:p>
                      <a:r>
                        <a:rPr lang="tr-TR" dirty="0"/>
                        <a:t>44</a:t>
                      </a:r>
                    </a:p>
                  </a:txBody>
                  <a:tcPr/>
                </a:tc>
                <a:tc>
                  <a:txBody>
                    <a:bodyPr/>
                    <a:lstStyle/>
                    <a:p>
                      <a:r>
                        <a:rPr lang="tr-TR" dirty="0"/>
                        <a:t>5000</a:t>
                      </a:r>
                    </a:p>
                  </a:txBody>
                  <a:tcPr/>
                </a:tc>
                <a:extLst>
                  <a:ext uri="{0D108BD9-81ED-4DB2-BD59-A6C34878D82A}">
                    <a16:rowId xmlns:a16="http://schemas.microsoft.com/office/drawing/2014/main" val="10002"/>
                  </a:ext>
                </a:extLst>
              </a:tr>
              <a:tr h="370840">
                <a:tc>
                  <a:txBody>
                    <a:bodyPr/>
                    <a:lstStyle/>
                    <a:p>
                      <a:r>
                        <a:rPr kumimoji="0" lang="tr-TR" sz="1400" kern="1200" dirty="0">
                          <a:solidFill>
                            <a:schemeClr val="dk1"/>
                          </a:solidFill>
                          <a:latin typeface="+mn-lt"/>
                          <a:ea typeface="+mn-ea"/>
                          <a:cs typeface="+mn-cs"/>
                        </a:rPr>
                        <a:t>24.05.1979-23.11.1980</a:t>
                      </a:r>
                      <a:endParaRPr lang="tr-TR" sz="1400" dirty="0"/>
                    </a:p>
                  </a:txBody>
                  <a:tcPr/>
                </a:tc>
                <a:tc>
                  <a:txBody>
                    <a:bodyPr/>
                    <a:lstStyle/>
                    <a:p>
                      <a:r>
                        <a:rPr lang="tr-TR" dirty="0"/>
                        <a:t>25</a:t>
                      </a:r>
                    </a:p>
                  </a:txBody>
                  <a:tcPr/>
                </a:tc>
                <a:tc>
                  <a:txBody>
                    <a:bodyPr/>
                    <a:lstStyle/>
                    <a:p>
                      <a:r>
                        <a:rPr lang="tr-TR" dirty="0"/>
                        <a:t>45</a:t>
                      </a:r>
                    </a:p>
                  </a:txBody>
                  <a:tcPr/>
                </a:tc>
                <a:tc>
                  <a:txBody>
                    <a:bodyPr/>
                    <a:lstStyle/>
                    <a:p>
                      <a:r>
                        <a:rPr lang="tr-TR" dirty="0"/>
                        <a:t>5000</a:t>
                      </a:r>
                    </a:p>
                  </a:txBody>
                  <a:tcPr/>
                </a:tc>
                <a:extLst>
                  <a:ext uri="{0D108BD9-81ED-4DB2-BD59-A6C34878D82A}">
                    <a16:rowId xmlns:a16="http://schemas.microsoft.com/office/drawing/2014/main" val="10003"/>
                  </a:ext>
                </a:extLst>
              </a:tr>
              <a:tr h="370840">
                <a:tc>
                  <a:txBody>
                    <a:bodyPr/>
                    <a:lstStyle/>
                    <a:p>
                      <a:r>
                        <a:rPr kumimoji="0" lang="tr-TR" sz="1400" kern="1200" dirty="0">
                          <a:solidFill>
                            <a:schemeClr val="dk1"/>
                          </a:solidFill>
                          <a:latin typeface="+mn-lt"/>
                          <a:ea typeface="+mn-ea"/>
                          <a:cs typeface="+mn-cs"/>
                        </a:rPr>
                        <a:t>24.11.1980-23.05.1982</a:t>
                      </a:r>
                      <a:endParaRPr lang="tr-TR" sz="1400" dirty="0"/>
                    </a:p>
                  </a:txBody>
                  <a:tcPr/>
                </a:tc>
                <a:tc>
                  <a:txBody>
                    <a:bodyPr/>
                    <a:lstStyle/>
                    <a:p>
                      <a:r>
                        <a:rPr lang="tr-TR" dirty="0"/>
                        <a:t>25</a:t>
                      </a:r>
                    </a:p>
                  </a:txBody>
                  <a:tcPr/>
                </a:tc>
                <a:tc>
                  <a:txBody>
                    <a:bodyPr/>
                    <a:lstStyle/>
                    <a:p>
                      <a:r>
                        <a:rPr lang="tr-TR" dirty="0"/>
                        <a:t>46</a:t>
                      </a:r>
                    </a:p>
                  </a:txBody>
                  <a:tcPr/>
                </a:tc>
                <a:tc>
                  <a:txBody>
                    <a:bodyPr/>
                    <a:lstStyle/>
                    <a:p>
                      <a:r>
                        <a:rPr lang="tr-TR" dirty="0"/>
                        <a:t>5075</a:t>
                      </a:r>
                    </a:p>
                  </a:txBody>
                  <a:tcPr/>
                </a:tc>
                <a:extLst>
                  <a:ext uri="{0D108BD9-81ED-4DB2-BD59-A6C34878D82A}">
                    <a16:rowId xmlns:a16="http://schemas.microsoft.com/office/drawing/2014/main" val="10004"/>
                  </a:ext>
                </a:extLst>
              </a:tr>
              <a:tr h="370840">
                <a:tc>
                  <a:txBody>
                    <a:bodyPr/>
                    <a:lstStyle/>
                    <a:p>
                      <a:r>
                        <a:rPr kumimoji="0" lang="tr-TR" sz="1400" kern="1200" dirty="0">
                          <a:solidFill>
                            <a:schemeClr val="dk1"/>
                          </a:solidFill>
                          <a:latin typeface="+mn-lt"/>
                          <a:ea typeface="+mn-ea"/>
                          <a:cs typeface="+mn-cs"/>
                        </a:rPr>
                        <a:t>24.05.1982-23.11.1983</a:t>
                      </a:r>
                      <a:endParaRPr lang="tr-TR" sz="1400" dirty="0"/>
                    </a:p>
                  </a:txBody>
                  <a:tcPr/>
                </a:tc>
                <a:tc>
                  <a:txBody>
                    <a:bodyPr/>
                    <a:lstStyle/>
                    <a:p>
                      <a:r>
                        <a:rPr lang="tr-TR" dirty="0"/>
                        <a:t>25</a:t>
                      </a:r>
                    </a:p>
                  </a:txBody>
                  <a:tcPr/>
                </a:tc>
                <a:tc>
                  <a:txBody>
                    <a:bodyPr/>
                    <a:lstStyle/>
                    <a:p>
                      <a:r>
                        <a:rPr lang="tr-TR" dirty="0"/>
                        <a:t>47</a:t>
                      </a:r>
                    </a:p>
                  </a:txBody>
                  <a:tcPr/>
                </a:tc>
                <a:tc>
                  <a:txBody>
                    <a:bodyPr/>
                    <a:lstStyle/>
                    <a:p>
                      <a:r>
                        <a:rPr lang="tr-TR" dirty="0"/>
                        <a:t>5150</a:t>
                      </a:r>
                    </a:p>
                  </a:txBody>
                  <a:tcPr/>
                </a:tc>
                <a:extLst>
                  <a:ext uri="{0D108BD9-81ED-4DB2-BD59-A6C34878D82A}">
                    <a16:rowId xmlns:a16="http://schemas.microsoft.com/office/drawing/2014/main" val="10005"/>
                  </a:ext>
                </a:extLst>
              </a:tr>
              <a:tr h="370840">
                <a:tc>
                  <a:txBody>
                    <a:bodyPr/>
                    <a:lstStyle/>
                    <a:p>
                      <a:r>
                        <a:rPr kumimoji="0" lang="tr-TR" sz="1400" kern="1200" dirty="0">
                          <a:solidFill>
                            <a:schemeClr val="dk1"/>
                          </a:solidFill>
                          <a:latin typeface="+mn-lt"/>
                          <a:ea typeface="+mn-ea"/>
                          <a:cs typeface="+mn-cs"/>
                        </a:rPr>
                        <a:t>24.11.1983-23.05.1985</a:t>
                      </a:r>
                      <a:endParaRPr lang="tr-TR" sz="1400" dirty="0"/>
                    </a:p>
                  </a:txBody>
                  <a:tcPr/>
                </a:tc>
                <a:tc>
                  <a:txBody>
                    <a:bodyPr/>
                    <a:lstStyle/>
                    <a:p>
                      <a:r>
                        <a:rPr lang="tr-TR" dirty="0"/>
                        <a:t>25</a:t>
                      </a:r>
                    </a:p>
                  </a:txBody>
                  <a:tcPr/>
                </a:tc>
                <a:tc>
                  <a:txBody>
                    <a:bodyPr/>
                    <a:lstStyle/>
                    <a:p>
                      <a:r>
                        <a:rPr lang="tr-TR" dirty="0"/>
                        <a:t>48</a:t>
                      </a:r>
                    </a:p>
                  </a:txBody>
                  <a:tcPr/>
                </a:tc>
                <a:tc>
                  <a:txBody>
                    <a:bodyPr/>
                    <a:lstStyle/>
                    <a:p>
                      <a:r>
                        <a:rPr lang="tr-TR" dirty="0"/>
                        <a:t>5225</a:t>
                      </a:r>
                    </a:p>
                  </a:txBody>
                  <a:tcPr/>
                </a:tc>
                <a:extLst>
                  <a:ext uri="{0D108BD9-81ED-4DB2-BD59-A6C34878D82A}">
                    <a16:rowId xmlns:a16="http://schemas.microsoft.com/office/drawing/2014/main" val="10006"/>
                  </a:ext>
                </a:extLst>
              </a:tr>
              <a:tr h="370840">
                <a:tc>
                  <a:txBody>
                    <a:bodyPr/>
                    <a:lstStyle/>
                    <a:p>
                      <a:r>
                        <a:rPr kumimoji="0" lang="tr-TR" sz="1400" kern="1200" dirty="0">
                          <a:solidFill>
                            <a:schemeClr val="dk1"/>
                          </a:solidFill>
                          <a:latin typeface="+mn-lt"/>
                          <a:ea typeface="+mn-ea"/>
                          <a:cs typeface="+mn-cs"/>
                        </a:rPr>
                        <a:t>24.05.1985-23.11.1986</a:t>
                      </a:r>
                      <a:endParaRPr lang="tr-TR" sz="1400" dirty="0"/>
                    </a:p>
                  </a:txBody>
                  <a:tcPr/>
                </a:tc>
                <a:tc>
                  <a:txBody>
                    <a:bodyPr/>
                    <a:lstStyle/>
                    <a:p>
                      <a:r>
                        <a:rPr lang="tr-TR" dirty="0"/>
                        <a:t>25</a:t>
                      </a:r>
                    </a:p>
                  </a:txBody>
                  <a:tcPr/>
                </a:tc>
                <a:tc>
                  <a:txBody>
                    <a:bodyPr/>
                    <a:lstStyle/>
                    <a:p>
                      <a:r>
                        <a:rPr lang="tr-TR" dirty="0"/>
                        <a:t>49</a:t>
                      </a:r>
                    </a:p>
                  </a:txBody>
                  <a:tcPr/>
                </a:tc>
                <a:tc>
                  <a:txBody>
                    <a:bodyPr/>
                    <a:lstStyle/>
                    <a:p>
                      <a:r>
                        <a:rPr lang="tr-TR" dirty="0"/>
                        <a:t>5300</a:t>
                      </a:r>
                    </a:p>
                  </a:txBody>
                  <a:tcPr/>
                </a:tc>
                <a:extLst>
                  <a:ext uri="{0D108BD9-81ED-4DB2-BD59-A6C34878D82A}">
                    <a16:rowId xmlns:a16="http://schemas.microsoft.com/office/drawing/2014/main" val="10007"/>
                  </a:ext>
                </a:extLst>
              </a:tr>
              <a:tr h="370840">
                <a:tc>
                  <a:txBody>
                    <a:bodyPr/>
                    <a:lstStyle/>
                    <a:p>
                      <a:r>
                        <a:rPr kumimoji="0" lang="tr-TR" sz="1400" kern="1200" dirty="0">
                          <a:solidFill>
                            <a:schemeClr val="dk1"/>
                          </a:solidFill>
                          <a:latin typeface="+mn-lt"/>
                          <a:ea typeface="+mn-ea"/>
                          <a:cs typeface="+mn-cs"/>
                        </a:rPr>
                        <a:t>24.11.1986-23.05.1988</a:t>
                      </a:r>
                      <a:endParaRPr lang="tr-TR" sz="1400" dirty="0"/>
                    </a:p>
                  </a:txBody>
                  <a:tcPr/>
                </a:tc>
                <a:tc>
                  <a:txBody>
                    <a:bodyPr/>
                    <a:lstStyle/>
                    <a:p>
                      <a:r>
                        <a:rPr lang="tr-TR" dirty="0"/>
                        <a:t>25</a:t>
                      </a:r>
                    </a:p>
                  </a:txBody>
                  <a:tcPr/>
                </a:tc>
                <a:tc>
                  <a:txBody>
                    <a:bodyPr/>
                    <a:lstStyle/>
                    <a:p>
                      <a:r>
                        <a:rPr lang="tr-TR" dirty="0"/>
                        <a:t>50</a:t>
                      </a:r>
                    </a:p>
                  </a:txBody>
                  <a:tcPr/>
                </a:tc>
                <a:tc>
                  <a:txBody>
                    <a:bodyPr/>
                    <a:lstStyle/>
                    <a:p>
                      <a:r>
                        <a:rPr lang="tr-TR" dirty="0"/>
                        <a:t>5375</a:t>
                      </a:r>
                    </a:p>
                  </a:txBody>
                  <a:tcPr/>
                </a:tc>
                <a:extLst>
                  <a:ext uri="{0D108BD9-81ED-4DB2-BD59-A6C34878D82A}">
                    <a16:rowId xmlns:a16="http://schemas.microsoft.com/office/drawing/2014/main" val="10008"/>
                  </a:ext>
                </a:extLst>
              </a:tr>
              <a:tr h="370840">
                <a:tc>
                  <a:txBody>
                    <a:bodyPr/>
                    <a:lstStyle/>
                    <a:p>
                      <a:r>
                        <a:rPr kumimoji="0" lang="tr-TR" sz="1400" kern="1200" dirty="0">
                          <a:solidFill>
                            <a:schemeClr val="dk1"/>
                          </a:solidFill>
                          <a:latin typeface="+mn-lt"/>
                          <a:ea typeface="+mn-ea"/>
                          <a:cs typeface="+mn-cs"/>
                        </a:rPr>
                        <a:t>24.05.1988-23.11.1989</a:t>
                      </a:r>
                      <a:endParaRPr lang="tr-TR" sz="1400" dirty="0"/>
                    </a:p>
                  </a:txBody>
                  <a:tcPr/>
                </a:tc>
                <a:tc>
                  <a:txBody>
                    <a:bodyPr/>
                    <a:lstStyle/>
                    <a:p>
                      <a:r>
                        <a:rPr lang="tr-TR" dirty="0"/>
                        <a:t>25</a:t>
                      </a:r>
                    </a:p>
                  </a:txBody>
                  <a:tcPr/>
                </a:tc>
                <a:tc>
                  <a:txBody>
                    <a:bodyPr/>
                    <a:lstStyle/>
                    <a:p>
                      <a:r>
                        <a:rPr lang="tr-TR" dirty="0"/>
                        <a:t>51</a:t>
                      </a:r>
                    </a:p>
                  </a:txBody>
                  <a:tcPr/>
                </a:tc>
                <a:tc>
                  <a:txBody>
                    <a:bodyPr/>
                    <a:lstStyle/>
                    <a:p>
                      <a:r>
                        <a:rPr lang="tr-TR" dirty="0"/>
                        <a:t>5450</a:t>
                      </a:r>
                    </a:p>
                  </a:txBody>
                  <a:tcPr/>
                </a:tc>
                <a:extLst>
                  <a:ext uri="{0D108BD9-81ED-4DB2-BD59-A6C34878D82A}">
                    <a16:rowId xmlns:a16="http://schemas.microsoft.com/office/drawing/2014/main" val="10009"/>
                  </a:ext>
                </a:extLst>
              </a:tr>
              <a:tr h="370840">
                <a:tc>
                  <a:txBody>
                    <a:bodyPr/>
                    <a:lstStyle/>
                    <a:p>
                      <a:r>
                        <a:rPr kumimoji="0" lang="tr-TR" sz="1400" kern="1200" dirty="0">
                          <a:solidFill>
                            <a:schemeClr val="dk1"/>
                          </a:solidFill>
                          <a:latin typeface="+mn-lt"/>
                          <a:ea typeface="+mn-ea"/>
                          <a:cs typeface="+mn-cs"/>
                        </a:rPr>
                        <a:t>24.11.1989-23.05.1991</a:t>
                      </a:r>
                      <a:endParaRPr lang="tr-TR" sz="1400" dirty="0"/>
                    </a:p>
                  </a:txBody>
                  <a:tcPr/>
                </a:tc>
                <a:tc>
                  <a:txBody>
                    <a:bodyPr/>
                    <a:lstStyle/>
                    <a:p>
                      <a:r>
                        <a:rPr lang="tr-TR" dirty="0"/>
                        <a:t>25</a:t>
                      </a:r>
                    </a:p>
                  </a:txBody>
                  <a:tcPr/>
                </a:tc>
                <a:tc>
                  <a:txBody>
                    <a:bodyPr/>
                    <a:lstStyle/>
                    <a:p>
                      <a:r>
                        <a:rPr lang="tr-TR" dirty="0"/>
                        <a:t>52</a:t>
                      </a:r>
                    </a:p>
                  </a:txBody>
                  <a:tcPr/>
                </a:tc>
                <a:tc>
                  <a:txBody>
                    <a:bodyPr/>
                    <a:lstStyle/>
                    <a:p>
                      <a:r>
                        <a:rPr lang="tr-TR" dirty="0"/>
                        <a:t>5525</a:t>
                      </a:r>
                    </a:p>
                  </a:txBody>
                  <a:tcPr/>
                </a:tc>
                <a:extLst>
                  <a:ext uri="{0D108BD9-81ED-4DB2-BD59-A6C34878D82A}">
                    <a16:rowId xmlns:a16="http://schemas.microsoft.com/office/drawing/2014/main" val="10010"/>
                  </a:ext>
                </a:extLst>
              </a:tr>
              <a:tr h="370840">
                <a:tc>
                  <a:txBody>
                    <a:bodyPr/>
                    <a:lstStyle/>
                    <a:p>
                      <a:r>
                        <a:rPr kumimoji="0" lang="tr-TR" sz="1400" kern="1200" dirty="0">
                          <a:solidFill>
                            <a:schemeClr val="dk1"/>
                          </a:solidFill>
                          <a:latin typeface="+mn-lt"/>
                          <a:ea typeface="+mn-ea"/>
                          <a:cs typeface="+mn-cs"/>
                        </a:rPr>
                        <a:t>24.05.1991-23.11.1992</a:t>
                      </a:r>
                      <a:endParaRPr lang="tr-TR" sz="1400" dirty="0"/>
                    </a:p>
                  </a:txBody>
                  <a:tcPr/>
                </a:tc>
                <a:tc>
                  <a:txBody>
                    <a:bodyPr/>
                    <a:lstStyle/>
                    <a:p>
                      <a:r>
                        <a:rPr lang="tr-TR" dirty="0"/>
                        <a:t>25</a:t>
                      </a:r>
                    </a:p>
                  </a:txBody>
                  <a:tcPr/>
                </a:tc>
                <a:tc>
                  <a:txBody>
                    <a:bodyPr/>
                    <a:lstStyle/>
                    <a:p>
                      <a:r>
                        <a:rPr lang="tr-TR" dirty="0"/>
                        <a:t>53</a:t>
                      </a:r>
                    </a:p>
                  </a:txBody>
                  <a:tcPr/>
                </a:tc>
                <a:tc>
                  <a:txBody>
                    <a:bodyPr/>
                    <a:lstStyle/>
                    <a:p>
                      <a:r>
                        <a:rPr lang="tr-TR" dirty="0"/>
                        <a:t>5600</a:t>
                      </a:r>
                    </a:p>
                  </a:txBody>
                  <a:tcPr/>
                </a:tc>
                <a:extLst>
                  <a:ext uri="{0D108BD9-81ED-4DB2-BD59-A6C34878D82A}">
                    <a16:rowId xmlns:a16="http://schemas.microsoft.com/office/drawing/2014/main" val="10011"/>
                  </a:ext>
                </a:extLst>
              </a:tr>
              <a:tr h="370840">
                <a:tc>
                  <a:txBody>
                    <a:bodyPr/>
                    <a:lstStyle/>
                    <a:p>
                      <a:r>
                        <a:rPr kumimoji="0" lang="tr-TR" sz="1400" kern="1200" dirty="0">
                          <a:solidFill>
                            <a:schemeClr val="dk1"/>
                          </a:solidFill>
                          <a:latin typeface="+mn-lt"/>
                          <a:ea typeface="+mn-ea"/>
                          <a:cs typeface="+mn-cs"/>
                        </a:rPr>
                        <a:t>24.11.1992-23.05.1994</a:t>
                      </a:r>
                      <a:endParaRPr lang="tr-TR" sz="1400" dirty="0"/>
                    </a:p>
                  </a:txBody>
                  <a:tcPr/>
                </a:tc>
                <a:tc>
                  <a:txBody>
                    <a:bodyPr/>
                    <a:lstStyle/>
                    <a:p>
                      <a:r>
                        <a:rPr lang="tr-TR" dirty="0"/>
                        <a:t>25</a:t>
                      </a:r>
                    </a:p>
                  </a:txBody>
                  <a:tcPr/>
                </a:tc>
                <a:tc>
                  <a:txBody>
                    <a:bodyPr/>
                    <a:lstStyle/>
                    <a:p>
                      <a:r>
                        <a:rPr lang="tr-TR" dirty="0"/>
                        <a:t>54</a:t>
                      </a:r>
                    </a:p>
                  </a:txBody>
                  <a:tcPr/>
                </a:tc>
                <a:tc>
                  <a:txBody>
                    <a:bodyPr/>
                    <a:lstStyle/>
                    <a:p>
                      <a:r>
                        <a:rPr lang="tr-TR" dirty="0"/>
                        <a:t>5675</a:t>
                      </a:r>
                    </a:p>
                  </a:txBody>
                  <a:tcPr/>
                </a:tc>
                <a:extLst>
                  <a:ext uri="{0D108BD9-81ED-4DB2-BD59-A6C34878D82A}">
                    <a16:rowId xmlns:a16="http://schemas.microsoft.com/office/drawing/2014/main" val="10012"/>
                  </a:ext>
                </a:extLst>
              </a:tr>
              <a:tr h="370840">
                <a:tc>
                  <a:txBody>
                    <a:bodyPr/>
                    <a:lstStyle/>
                    <a:p>
                      <a:r>
                        <a:rPr kumimoji="0" lang="tr-TR" sz="1400" kern="1200" dirty="0">
                          <a:solidFill>
                            <a:schemeClr val="dk1"/>
                          </a:solidFill>
                          <a:latin typeface="+mn-lt"/>
                          <a:ea typeface="+mn-ea"/>
                          <a:cs typeface="+mn-cs"/>
                        </a:rPr>
                        <a:t>24.05.1994-23.11.1995</a:t>
                      </a:r>
                      <a:endParaRPr lang="tr-TR" sz="1400" dirty="0"/>
                    </a:p>
                  </a:txBody>
                  <a:tcPr/>
                </a:tc>
                <a:tc>
                  <a:txBody>
                    <a:bodyPr/>
                    <a:lstStyle/>
                    <a:p>
                      <a:r>
                        <a:rPr lang="tr-TR" dirty="0"/>
                        <a:t>25</a:t>
                      </a:r>
                    </a:p>
                  </a:txBody>
                  <a:tcPr/>
                </a:tc>
                <a:tc>
                  <a:txBody>
                    <a:bodyPr/>
                    <a:lstStyle/>
                    <a:p>
                      <a:r>
                        <a:rPr lang="tr-TR" dirty="0"/>
                        <a:t>55</a:t>
                      </a:r>
                    </a:p>
                  </a:txBody>
                  <a:tcPr/>
                </a:tc>
                <a:tc>
                  <a:txBody>
                    <a:bodyPr/>
                    <a:lstStyle/>
                    <a:p>
                      <a:r>
                        <a:rPr lang="tr-TR" dirty="0"/>
                        <a:t>5750</a:t>
                      </a:r>
                    </a:p>
                  </a:txBody>
                  <a:tcPr/>
                </a:tc>
                <a:extLst>
                  <a:ext uri="{0D108BD9-81ED-4DB2-BD59-A6C34878D82A}">
                    <a16:rowId xmlns:a16="http://schemas.microsoft.com/office/drawing/2014/main" val="10013"/>
                  </a:ext>
                </a:extLst>
              </a:tr>
              <a:tr h="370840">
                <a:tc>
                  <a:txBody>
                    <a:bodyPr/>
                    <a:lstStyle/>
                    <a:p>
                      <a:r>
                        <a:rPr kumimoji="0" lang="tr-TR" sz="1400" kern="1200" dirty="0">
                          <a:solidFill>
                            <a:schemeClr val="dk1"/>
                          </a:solidFill>
                          <a:latin typeface="+mn-lt"/>
                          <a:ea typeface="+mn-ea"/>
                          <a:cs typeface="+mn-cs"/>
                        </a:rPr>
                        <a:t>24.11.1995-23.05.1997</a:t>
                      </a:r>
                      <a:endParaRPr lang="tr-TR" sz="1400" dirty="0"/>
                    </a:p>
                  </a:txBody>
                  <a:tcPr/>
                </a:tc>
                <a:tc>
                  <a:txBody>
                    <a:bodyPr/>
                    <a:lstStyle/>
                    <a:p>
                      <a:r>
                        <a:rPr lang="tr-TR" dirty="0"/>
                        <a:t>25</a:t>
                      </a:r>
                    </a:p>
                  </a:txBody>
                  <a:tcPr/>
                </a:tc>
                <a:tc>
                  <a:txBody>
                    <a:bodyPr/>
                    <a:lstStyle/>
                    <a:p>
                      <a:r>
                        <a:rPr lang="tr-TR" dirty="0"/>
                        <a:t>56</a:t>
                      </a:r>
                    </a:p>
                  </a:txBody>
                  <a:tcPr/>
                </a:tc>
                <a:tc>
                  <a:txBody>
                    <a:bodyPr/>
                    <a:lstStyle/>
                    <a:p>
                      <a:r>
                        <a:rPr lang="tr-TR" dirty="0"/>
                        <a:t>5825</a:t>
                      </a:r>
                    </a:p>
                  </a:txBody>
                  <a:tcPr/>
                </a:tc>
                <a:extLst>
                  <a:ext uri="{0D108BD9-81ED-4DB2-BD59-A6C34878D82A}">
                    <a16:rowId xmlns:a16="http://schemas.microsoft.com/office/drawing/2014/main" val="10014"/>
                  </a:ext>
                </a:extLst>
              </a:tr>
              <a:tr h="370840">
                <a:tc>
                  <a:txBody>
                    <a:bodyPr/>
                    <a:lstStyle/>
                    <a:p>
                      <a:r>
                        <a:rPr kumimoji="0" lang="tr-TR" sz="1400" kern="1200" dirty="0">
                          <a:solidFill>
                            <a:schemeClr val="dk1"/>
                          </a:solidFill>
                          <a:latin typeface="+mn-lt"/>
                          <a:ea typeface="+mn-ea"/>
                          <a:cs typeface="+mn-cs"/>
                        </a:rPr>
                        <a:t>24.05.1997-23.11.1998</a:t>
                      </a:r>
                      <a:endParaRPr lang="tr-TR" sz="1400" dirty="0"/>
                    </a:p>
                  </a:txBody>
                  <a:tcPr/>
                </a:tc>
                <a:tc>
                  <a:txBody>
                    <a:bodyPr/>
                    <a:lstStyle/>
                    <a:p>
                      <a:r>
                        <a:rPr lang="tr-TR" dirty="0"/>
                        <a:t>25</a:t>
                      </a:r>
                    </a:p>
                  </a:txBody>
                  <a:tcPr/>
                </a:tc>
                <a:tc>
                  <a:txBody>
                    <a:bodyPr/>
                    <a:lstStyle/>
                    <a:p>
                      <a:r>
                        <a:rPr lang="tr-TR" dirty="0"/>
                        <a:t>57</a:t>
                      </a:r>
                    </a:p>
                  </a:txBody>
                  <a:tcPr/>
                </a:tc>
                <a:tc>
                  <a:txBody>
                    <a:bodyPr/>
                    <a:lstStyle/>
                    <a:p>
                      <a:r>
                        <a:rPr lang="tr-TR" dirty="0"/>
                        <a:t>5900</a:t>
                      </a:r>
                    </a:p>
                  </a:txBody>
                  <a:tcPr/>
                </a:tc>
                <a:extLst>
                  <a:ext uri="{0D108BD9-81ED-4DB2-BD59-A6C34878D82A}">
                    <a16:rowId xmlns:a16="http://schemas.microsoft.com/office/drawing/2014/main" val="10015"/>
                  </a:ext>
                </a:extLst>
              </a:tr>
              <a:tr h="370840">
                <a:tc>
                  <a:txBody>
                    <a:bodyPr/>
                    <a:lstStyle/>
                    <a:p>
                      <a:r>
                        <a:rPr kumimoji="0" lang="tr-TR" sz="1400" kern="1200" dirty="0">
                          <a:solidFill>
                            <a:schemeClr val="dk1"/>
                          </a:solidFill>
                          <a:latin typeface="+mn-lt"/>
                          <a:ea typeface="+mn-ea"/>
                          <a:cs typeface="+mn-cs"/>
                        </a:rPr>
                        <a:t>24.11.1998-08.09.1999</a:t>
                      </a:r>
                      <a:endParaRPr lang="tr-TR" sz="1400" dirty="0"/>
                    </a:p>
                  </a:txBody>
                  <a:tcPr/>
                </a:tc>
                <a:tc>
                  <a:txBody>
                    <a:bodyPr/>
                    <a:lstStyle/>
                    <a:p>
                      <a:r>
                        <a:rPr lang="tr-TR" dirty="0"/>
                        <a:t>25</a:t>
                      </a:r>
                    </a:p>
                  </a:txBody>
                  <a:tcPr/>
                </a:tc>
                <a:tc>
                  <a:txBody>
                    <a:bodyPr/>
                    <a:lstStyle/>
                    <a:p>
                      <a:r>
                        <a:rPr lang="tr-TR" dirty="0"/>
                        <a:t>58</a:t>
                      </a:r>
                    </a:p>
                  </a:txBody>
                  <a:tcPr/>
                </a:tc>
                <a:tc>
                  <a:txBody>
                    <a:bodyPr/>
                    <a:lstStyle/>
                    <a:p>
                      <a:r>
                        <a:rPr lang="tr-TR" dirty="0"/>
                        <a:t>5975</a:t>
                      </a:r>
                    </a:p>
                  </a:txBody>
                  <a:tcPr/>
                </a:tc>
                <a:extLst>
                  <a:ext uri="{0D108BD9-81ED-4DB2-BD59-A6C34878D82A}">
                    <a16:rowId xmlns:a16="http://schemas.microsoft.com/office/drawing/2014/main" val="10016"/>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sz="2700" b="1" dirty="0">
                <a:solidFill>
                  <a:srgbClr val="C00000"/>
                </a:solidFill>
              </a:rPr>
              <a:t>B- İlk Defa 08.09.1999- Reformun Yürürlük Tarihi Arasında Sigortalı Olan Erkeklerin Emekliliği</a:t>
            </a:r>
            <a:br>
              <a:rPr lang="tr-TR" dirty="0"/>
            </a:br>
            <a:endParaRPr lang="tr-TR" dirty="0"/>
          </a:p>
        </p:txBody>
      </p:sp>
      <p:sp>
        <p:nvSpPr>
          <p:cNvPr id="3" name="2 İçerik Yer Tutucusu"/>
          <p:cNvSpPr>
            <a:spLocks noGrp="1"/>
          </p:cNvSpPr>
          <p:nvPr>
            <p:ph idx="1"/>
          </p:nvPr>
        </p:nvSpPr>
        <p:spPr>
          <a:xfrm>
            <a:off x="304800" y="1285860"/>
            <a:ext cx="8686800" cy="4794265"/>
          </a:xfrm>
        </p:spPr>
        <p:txBody>
          <a:bodyPr>
            <a:noAutofit/>
          </a:bodyPr>
          <a:lstStyle/>
          <a:p>
            <a:pPr fontAlgn="b"/>
            <a:r>
              <a:rPr lang="tr-TR" sz="2000" b="1" dirty="0"/>
              <a:t>İlk defa 08.09.1999 tarihi ile sosyal güvenlik reformunun yürürlük tarihleri arasında çalışmaya başlayan SSK sigortalılarına aşağıdaki şartlarla yaşlılık aylığı bağlanacaktır;</a:t>
            </a:r>
          </a:p>
          <a:p>
            <a:pPr fontAlgn="b"/>
            <a:r>
              <a:rPr lang="tr-TR" sz="2000" b="1" dirty="0">
                <a:solidFill>
                  <a:srgbClr val="C00000"/>
                </a:solidFill>
              </a:rPr>
              <a:t>a) </a:t>
            </a:r>
            <a:r>
              <a:rPr lang="tr-TR" sz="2000" b="1" dirty="0"/>
              <a:t>Erkek ise 60 yaşını doldurmuş olması ve en az 7000 gün,</a:t>
            </a:r>
          </a:p>
          <a:p>
            <a:pPr fontAlgn="b"/>
            <a:r>
              <a:rPr lang="tr-TR" sz="2000" b="1" dirty="0">
                <a:solidFill>
                  <a:srgbClr val="C00000"/>
                </a:solidFill>
              </a:rPr>
              <a:t>b) </a:t>
            </a:r>
            <a:r>
              <a:rPr lang="tr-TR" sz="2000" b="1" dirty="0"/>
              <a:t>Erkek ise 60 yaşını doldurmuş olması, 25 yıldan beri sigortalı bulunması ve en az 4500 gün,</a:t>
            </a:r>
          </a:p>
          <a:p>
            <a:pPr fontAlgn="b"/>
            <a:r>
              <a:rPr lang="tr-TR" sz="2000" b="1" dirty="0"/>
              <a:t>Emeklilik primi ödemiş olmaları şartı ile </a:t>
            </a:r>
            <a:r>
              <a:rPr lang="tr-TR" sz="2000" b="1" u="sng" dirty="0"/>
              <a:t>emekli</a:t>
            </a:r>
            <a:r>
              <a:rPr lang="tr-TR" sz="2000" b="1" dirty="0"/>
              <a:t> aylığına hak kazanacaklardır.</a:t>
            </a:r>
          </a:p>
          <a:p>
            <a:pPr fontAlgn="b"/>
            <a:r>
              <a:rPr lang="tr-TR" sz="2000" b="1" dirty="0"/>
              <a:t>Yani, reformun yürürlük tarihinden önce işe girmiş olanlar için halen geçerli olan emeklilik yaşları ve şartlarında herhangi bir değişiklik yapılmayacaktır.</a:t>
            </a:r>
          </a:p>
          <a:p>
            <a:pPr fontAlgn="b"/>
            <a:r>
              <a:rPr lang="tr-TR" sz="2000" b="1" dirty="0"/>
              <a:t>Halen hem memurlar, hem Bağ-Kur’lular hem de SSK’lılar için kadınlarda 58 ve erkeklerde de 60 yaş sınırı 1999’dan beri uygulanıyor.</a:t>
            </a:r>
          </a:p>
          <a:p>
            <a:pPr fontAlgn="b"/>
            <a:r>
              <a:rPr lang="tr-TR" sz="2000" b="1" dirty="0"/>
              <a:t>Ayrıca, yaşlılıktan emeklilik de sistemin sigortası işlevini görüyor. Yani, kadınlarda 58 ve erkeklerde de 60 yaşına gelmesine rağmen prim gün sayısı yeterli olmayanlar da 5400 günle emekli olabiliyor.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3698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346474">
                <a:tc>
                  <a:txBody>
                    <a:bodyPr/>
                    <a:lstStyle/>
                    <a:p>
                      <a:pPr algn="ctr">
                        <a:lnSpc>
                          <a:spcPct val="115000"/>
                        </a:lnSpc>
                        <a:spcAft>
                          <a:spcPts val="0"/>
                        </a:spcAft>
                      </a:pPr>
                      <a:r>
                        <a:rPr lang="tr-TR" sz="1400" dirty="0">
                          <a:solidFill>
                            <a:schemeClr val="bg1"/>
                          </a:solidFill>
                          <a:latin typeface="Arial"/>
                          <a:ea typeface="Times New Roman"/>
                          <a:cs typeface="Times New Roman"/>
                        </a:rPr>
                        <a:t>İşe Başlama Tarihi</a:t>
                      </a:r>
                      <a:endParaRPr lang="tr-TR" sz="1400" dirty="0">
                        <a:solidFill>
                          <a:schemeClr val="bg1"/>
                        </a:solidFill>
                        <a:latin typeface="Calibri"/>
                        <a:ea typeface="Times New Roman"/>
                        <a:cs typeface="Times New Roman"/>
                      </a:endParaRPr>
                    </a:p>
                  </a:txBody>
                  <a:tcPr marL="0" marR="0" marT="0" marB="0" anchor="b"/>
                </a:tc>
                <a:tc>
                  <a:txBody>
                    <a:bodyPr/>
                    <a:lstStyle/>
                    <a:p>
                      <a:pPr algn="ctr"/>
                      <a:r>
                        <a:rPr kumimoji="0" lang="tr-TR" sz="1800" b="1" kern="1200" dirty="0">
                          <a:solidFill>
                            <a:schemeClr val="lt1"/>
                          </a:solidFill>
                          <a:latin typeface="+mn-lt"/>
                          <a:ea typeface="+mn-ea"/>
                          <a:cs typeface="+mn-cs"/>
                        </a:rPr>
                        <a:t>Tamamlaması gereken </a:t>
                      </a:r>
                      <a:r>
                        <a:rPr kumimoji="0" lang="tr-TR" sz="1800" b="1" kern="1200" dirty="0" err="1">
                          <a:solidFill>
                            <a:schemeClr val="lt1"/>
                          </a:solidFill>
                          <a:latin typeface="+mn-lt"/>
                          <a:ea typeface="+mn-ea"/>
                          <a:cs typeface="+mn-cs"/>
                        </a:rPr>
                        <a:t>sig</a:t>
                      </a:r>
                      <a:r>
                        <a:rPr kumimoji="0" lang="tr-TR" sz="1800" b="1" kern="1200" dirty="0">
                          <a:solidFill>
                            <a:schemeClr val="lt1"/>
                          </a:solidFill>
                          <a:latin typeface="+mn-lt"/>
                          <a:ea typeface="+mn-ea"/>
                          <a:cs typeface="+mn-cs"/>
                        </a:rPr>
                        <a:t>.</a:t>
                      </a:r>
                      <a:r>
                        <a:rPr kumimoji="0" lang="tr-TR" sz="1800" b="1" kern="1200" baseline="0" dirty="0">
                          <a:solidFill>
                            <a:schemeClr val="lt1"/>
                          </a:solidFill>
                          <a:latin typeface="+mn-lt"/>
                          <a:ea typeface="+mn-ea"/>
                          <a:cs typeface="+mn-cs"/>
                        </a:rPr>
                        <a:t> </a:t>
                      </a:r>
                      <a:r>
                        <a:rPr kumimoji="0" lang="tr-TR" sz="1800" b="1" kern="1200" dirty="0">
                          <a:solidFill>
                            <a:schemeClr val="lt1"/>
                          </a:solidFill>
                          <a:latin typeface="+mn-lt"/>
                          <a:ea typeface="+mn-ea"/>
                          <a:cs typeface="+mn-cs"/>
                        </a:rPr>
                        <a:t>süresi</a:t>
                      </a:r>
                      <a:endParaRPr lang="tr-TR" dirty="0"/>
                    </a:p>
                  </a:txBody>
                  <a:tcPr/>
                </a:tc>
                <a:tc>
                  <a:txBody>
                    <a:bodyPr/>
                    <a:lstStyle/>
                    <a:p>
                      <a:pPr algn="ctr"/>
                      <a:r>
                        <a:rPr kumimoji="0" lang="tr-TR" sz="1800" b="1" kern="1200" dirty="0">
                          <a:solidFill>
                            <a:schemeClr val="lt1"/>
                          </a:solidFill>
                          <a:latin typeface="+mn-lt"/>
                          <a:ea typeface="+mn-ea"/>
                          <a:cs typeface="+mn-cs"/>
                        </a:rPr>
                        <a:t>yaş</a:t>
                      </a:r>
                      <a:endParaRPr lang="tr-TR" dirty="0"/>
                    </a:p>
                  </a:txBody>
                  <a:tcPr/>
                </a:tc>
                <a:tc>
                  <a:txBody>
                    <a:bodyPr/>
                    <a:lstStyle/>
                    <a:p>
                      <a:pPr algn="ctr"/>
                      <a:r>
                        <a:rPr lang="tr-TR" dirty="0"/>
                        <a:t>Prim gün sayısı</a:t>
                      </a:r>
                    </a:p>
                  </a:txBody>
                  <a:tcPr/>
                </a:tc>
                <a:extLst>
                  <a:ext uri="{0D108BD9-81ED-4DB2-BD59-A6C34878D82A}">
                    <a16:rowId xmlns:a16="http://schemas.microsoft.com/office/drawing/2014/main" val="10000"/>
                  </a:ext>
                </a:extLst>
              </a:tr>
              <a:tr h="348596">
                <a:tc>
                  <a:txBody>
                    <a:bodyPr/>
                    <a:lstStyle/>
                    <a:p>
                      <a:pPr algn="ctr">
                        <a:lnSpc>
                          <a:spcPct val="115000"/>
                        </a:lnSpc>
                        <a:spcAft>
                          <a:spcPts val="0"/>
                        </a:spcAft>
                      </a:pPr>
                      <a:r>
                        <a:rPr lang="tr-TR" sz="1600" b="1" dirty="0">
                          <a:solidFill>
                            <a:srgbClr val="515151"/>
                          </a:solidFill>
                          <a:latin typeface="Arial"/>
                          <a:ea typeface="Times New Roman"/>
                          <a:cs typeface="Times New Roman"/>
                        </a:rPr>
                        <a:t>01.04.1981 öncesi</a:t>
                      </a:r>
                      <a:endParaRPr lang="tr-TR" sz="1600" b="1" dirty="0">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dirty="0">
                          <a:solidFill>
                            <a:srgbClr val="515151"/>
                          </a:solidFill>
                          <a:latin typeface="Arial"/>
                          <a:ea typeface="Times New Roman"/>
                          <a:cs typeface="Times New Roman"/>
                        </a:rPr>
                        <a:t>20</a:t>
                      </a:r>
                      <a:endParaRPr lang="tr-TR" sz="1600" b="1" dirty="0">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dirty="0">
                          <a:solidFill>
                            <a:srgbClr val="515151"/>
                          </a:solidFill>
                          <a:latin typeface="Arial"/>
                          <a:ea typeface="Times New Roman"/>
                          <a:cs typeface="Times New Roman"/>
                        </a:rPr>
                        <a:t>Yok</a:t>
                      </a:r>
                      <a:endParaRPr lang="tr-TR" sz="1600" b="1" dirty="0">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dirty="0">
                          <a:solidFill>
                            <a:srgbClr val="515151"/>
                          </a:solidFill>
                          <a:latin typeface="Arial"/>
                          <a:ea typeface="Times New Roman"/>
                          <a:cs typeface="Times New Roman"/>
                        </a:rPr>
                        <a:t>5000</a:t>
                      </a:r>
                      <a:endParaRPr lang="tr-TR" sz="1600" b="1" dirty="0">
                        <a:latin typeface="Calibri"/>
                        <a:ea typeface="Times New Roman"/>
                        <a:cs typeface="Times New Roman"/>
                      </a:endParaRPr>
                    </a:p>
                  </a:txBody>
                  <a:tcPr marL="0" marR="0" marT="0" marB="0" anchor="b"/>
                </a:tc>
                <a:extLst>
                  <a:ext uri="{0D108BD9-81ED-4DB2-BD59-A6C34878D82A}">
                    <a16:rowId xmlns:a16="http://schemas.microsoft.com/office/drawing/2014/main" val="10001"/>
                  </a:ext>
                </a:extLst>
              </a:tr>
              <a:tr h="268588">
                <a:tc>
                  <a:txBody>
                    <a:bodyPr/>
                    <a:lstStyle/>
                    <a:p>
                      <a:pPr algn="ctr">
                        <a:lnSpc>
                          <a:spcPct val="115000"/>
                        </a:lnSpc>
                        <a:spcAft>
                          <a:spcPts val="0"/>
                        </a:spcAft>
                      </a:pPr>
                      <a:r>
                        <a:rPr lang="tr-TR" sz="1600" b="1" dirty="0">
                          <a:solidFill>
                            <a:srgbClr val="515151"/>
                          </a:solidFill>
                          <a:latin typeface="Arial"/>
                          <a:ea typeface="Times New Roman"/>
                          <a:cs typeface="Times New Roman"/>
                        </a:rPr>
                        <a:t>01.04.1981-08.09.1981</a:t>
                      </a:r>
                      <a:endParaRPr lang="tr-TR" sz="1600" b="1" dirty="0">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20</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38</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dirty="0">
                          <a:solidFill>
                            <a:srgbClr val="515151"/>
                          </a:solidFill>
                          <a:latin typeface="Arial"/>
                          <a:ea typeface="Times New Roman"/>
                          <a:cs typeface="Times New Roman"/>
                        </a:rPr>
                        <a:t>5000</a:t>
                      </a:r>
                      <a:endParaRPr lang="tr-TR" sz="1600" b="1" dirty="0">
                        <a:latin typeface="Calibri"/>
                        <a:ea typeface="Times New Roman"/>
                        <a:cs typeface="Times New Roman"/>
                      </a:endParaRPr>
                    </a:p>
                  </a:txBody>
                  <a:tcPr marL="0" marR="0" marT="0" marB="0" anchor="b"/>
                </a:tc>
                <a:extLst>
                  <a:ext uri="{0D108BD9-81ED-4DB2-BD59-A6C34878D82A}">
                    <a16:rowId xmlns:a16="http://schemas.microsoft.com/office/drawing/2014/main" val="10002"/>
                  </a:ext>
                </a:extLst>
              </a:tr>
              <a:tr h="346474">
                <a:tc>
                  <a:txBody>
                    <a:bodyPr/>
                    <a:lstStyle/>
                    <a:p>
                      <a:pPr algn="ctr">
                        <a:lnSpc>
                          <a:spcPct val="115000"/>
                        </a:lnSpc>
                        <a:spcAft>
                          <a:spcPts val="0"/>
                        </a:spcAft>
                      </a:pPr>
                      <a:r>
                        <a:rPr lang="tr-TR" sz="1600" b="1" dirty="0">
                          <a:solidFill>
                            <a:srgbClr val="515151"/>
                          </a:solidFill>
                          <a:latin typeface="Arial"/>
                          <a:ea typeface="Times New Roman"/>
                          <a:cs typeface="Times New Roman"/>
                        </a:rPr>
                        <a:t>09.09.1981-23.05.1984</a:t>
                      </a:r>
                      <a:endParaRPr lang="tr-TR" sz="1600" b="1" dirty="0">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20</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40</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dirty="0">
                          <a:solidFill>
                            <a:srgbClr val="515151"/>
                          </a:solidFill>
                          <a:latin typeface="Arial"/>
                          <a:ea typeface="Times New Roman"/>
                          <a:cs typeface="Times New Roman"/>
                        </a:rPr>
                        <a:t>5000</a:t>
                      </a:r>
                      <a:endParaRPr lang="tr-TR" sz="1600" b="1" dirty="0">
                        <a:latin typeface="Calibri"/>
                        <a:ea typeface="Times New Roman"/>
                        <a:cs typeface="Times New Roman"/>
                      </a:endParaRPr>
                    </a:p>
                  </a:txBody>
                  <a:tcPr marL="0" marR="0" marT="0" marB="0" anchor="b"/>
                </a:tc>
                <a:extLst>
                  <a:ext uri="{0D108BD9-81ED-4DB2-BD59-A6C34878D82A}">
                    <a16:rowId xmlns:a16="http://schemas.microsoft.com/office/drawing/2014/main" val="10003"/>
                  </a:ext>
                </a:extLst>
              </a:tr>
              <a:tr h="346474">
                <a:tc>
                  <a:txBody>
                    <a:bodyPr/>
                    <a:lstStyle/>
                    <a:p>
                      <a:pPr algn="ctr">
                        <a:lnSpc>
                          <a:spcPct val="115000"/>
                        </a:lnSpc>
                        <a:spcAft>
                          <a:spcPts val="0"/>
                        </a:spcAft>
                      </a:pPr>
                      <a:r>
                        <a:rPr lang="tr-TR" sz="1600" b="1" dirty="0">
                          <a:solidFill>
                            <a:srgbClr val="515151"/>
                          </a:solidFill>
                          <a:latin typeface="Arial"/>
                          <a:ea typeface="Times New Roman"/>
                          <a:cs typeface="Times New Roman"/>
                        </a:rPr>
                        <a:t>24.05.1984-23.05.1985</a:t>
                      </a:r>
                      <a:endParaRPr lang="tr-TR" sz="1600" b="1" dirty="0">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20</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41</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dirty="0">
                          <a:solidFill>
                            <a:srgbClr val="515151"/>
                          </a:solidFill>
                          <a:latin typeface="Arial"/>
                          <a:ea typeface="Times New Roman"/>
                          <a:cs typeface="Times New Roman"/>
                        </a:rPr>
                        <a:t>5000</a:t>
                      </a:r>
                      <a:endParaRPr lang="tr-TR" sz="1600" b="1" dirty="0">
                        <a:latin typeface="Calibri"/>
                        <a:ea typeface="Times New Roman"/>
                        <a:cs typeface="Times New Roman"/>
                      </a:endParaRPr>
                    </a:p>
                  </a:txBody>
                  <a:tcPr marL="0" marR="0" marT="0" marB="0" anchor="b"/>
                </a:tc>
                <a:extLst>
                  <a:ext uri="{0D108BD9-81ED-4DB2-BD59-A6C34878D82A}">
                    <a16:rowId xmlns:a16="http://schemas.microsoft.com/office/drawing/2014/main" val="10004"/>
                  </a:ext>
                </a:extLst>
              </a:tr>
              <a:tr h="346474">
                <a:tc>
                  <a:txBody>
                    <a:bodyPr/>
                    <a:lstStyle/>
                    <a:p>
                      <a:pPr algn="ctr">
                        <a:lnSpc>
                          <a:spcPct val="115000"/>
                        </a:lnSpc>
                        <a:spcAft>
                          <a:spcPts val="0"/>
                        </a:spcAft>
                      </a:pPr>
                      <a:r>
                        <a:rPr lang="tr-TR" sz="1600" b="1" dirty="0">
                          <a:solidFill>
                            <a:srgbClr val="515151"/>
                          </a:solidFill>
                          <a:latin typeface="Arial"/>
                          <a:ea typeface="Times New Roman"/>
                          <a:cs typeface="Times New Roman"/>
                        </a:rPr>
                        <a:t>24.05.1985-23.05.1986</a:t>
                      </a:r>
                      <a:endParaRPr lang="tr-TR" sz="1600" b="1" dirty="0">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20</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42</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dirty="0">
                          <a:solidFill>
                            <a:srgbClr val="515151"/>
                          </a:solidFill>
                          <a:latin typeface="Arial"/>
                          <a:ea typeface="Times New Roman"/>
                          <a:cs typeface="Times New Roman"/>
                        </a:rPr>
                        <a:t>5075</a:t>
                      </a:r>
                      <a:endParaRPr lang="tr-TR" sz="1600" b="1" dirty="0">
                        <a:latin typeface="Calibri"/>
                        <a:ea typeface="Times New Roman"/>
                        <a:cs typeface="Times New Roman"/>
                      </a:endParaRPr>
                    </a:p>
                  </a:txBody>
                  <a:tcPr marL="0" marR="0" marT="0" marB="0" anchor="b"/>
                </a:tc>
                <a:extLst>
                  <a:ext uri="{0D108BD9-81ED-4DB2-BD59-A6C34878D82A}">
                    <a16:rowId xmlns:a16="http://schemas.microsoft.com/office/drawing/2014/main" val="10005"/>
                  </a:ext>
                </a:extLst>
              </a:tr>
              <a:tr h="346474">
                <a:tc>
                  <a:txBody>
                    <a:bodyPr/>
                    <a:lstStyle/>
                    <a:p>
                      <a:pPr algn="ctr">
                        <a:lnSpc>
                          <a:spcPct val="115000"/>
                        </a:lnSpc>
                        <a:spcAft>
                          <a:spcPts val="0"/>
                        </a:spcAft>
                      </a:pPr>
                      <a:r>
                        <a:rPr lang="tr-TR" sz="1600" b="1" dirty="0">
                          <a:solidFill>
                            <a:srgbClr val="515151"/>
                          </a:solidFill>
                          <a:latin typeface="Arial"/>
                          <a:ea typeface="Times New Roman"/>
                          <a:cs typeface="Times New Roman"/>
                        </a:rPr>
                        <a:t>24.05.1986-23.05.1987</a:t>
                      </a:r>
                      <a:endParaRPr lang="tr-TR" sz="1600" b="1" dirty="0">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20</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43</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dirty="0">
                          <a:solidFill>
                            <a:srgbClr val="515151"/>
                          </a:solidFill>
                          <a:latin typeface="Arial"/>
                          <a:ea typeface="Times New Roman"/>
                          <a:cs typeface="Times New Roman"/>
                        </a:rPr>
                        <a:t>5150</a:t>
                      </a:r>
                      <a:endParaRPr lang="tr-TR" sz="1600" b="1" dirty="0">
                        <a:latin typeface="Calibri"/>
                        <a:ea typeface="Times New Roman"/>
                        <a:cs typeface="Times New Roman"/>
                      </a:endParaRPr>
                    </a:p>
                  </a:txBody>
                  <a:tcPr marL="0" marR="0" marT="0" marB="0" anchor="b"/>
                </a:tc>
                <a:extLst>
                  <a:ext uri="{0D108BD9-81ED-4DB2-BD59-A6C34878D82A}">
                    <a16:rowId xmlns:a16="http://schemas.microsoft.com/office/drawing/2014/main" val="10006"/>
                  </a:ext>
                </a:extLst>
              </a:tr>
              <a:tr h="346474">
                <a:tc>
                  <a:txBody>
                    <a:bodyPr/>
                    <a:lstStyle/>
                    <a:p>
                      <a:pPr algn="ctr">
                        <a:lnSpc>
                          <a:spcPct val="115000"/>
                        </a:lnSpc>
                        <a:spcAft>
                          <a:spcPts val="0"/>
                        </a:spcAft>
                      </a:pPr>
                      <a:r>
                        <a:rPr lang="tr-TR" sz="1600" b="1" dirty="0">
                          <a:solidFill>
                            <a:srgbClr val="515151"/>
                          </a:solidFill>
                          <a:latin typeface="Arial"/>
                          <a:ea typeface="Times New Roman"/>
                          <a:cs typeface="Times New Roman"/>
                        </a:rPr>
                        <a:t>24.05.1987-23.05.1988</a:t>
                      </a:r>
                      <a:endParaRPr lang="tr-TR" sz="1600" b="1" dirty="0">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20</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44</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dirty="0">
                          <a:solidFill>
                            <a:srgbClr val="515151"/>
                          </a:solidFill>
                          <a:latin typeface="Arial"/>
                          <a:ea typeface="Times New Roman"/>
                          <a:cs typeface="Times New Roman"/>
                        </a:rPr>
                        <a:t>5225</a:t>
                      </a:r>
                      <a:endParaRPr lang="tr-TR" sz="1600" b="1" dirty="0">
                        <a:latin typeface="Calibri"/>
                        <a:ea typeface="Times New Roman"/>
                        <a:cs typeface="Times New Roman"/>
                      </a:endParaRPr>
                    </a:p>
                  </a:txBody>
                  <a:tcPr marL="0" marR="0" marT="0" marB="0" anchor="b"/>
                </a:tc>
                <a:extLst>
                  <a:ext uri="{0D108BD9-81ED-4DB2-BD59-A6C34878D82A}">
                    <a16:rowId xmlns:a16="http://schemas.microsoft.com/office/drawing/2014/main" val="10007"/>
                  </a:ext>
                </a:extLst>
              </a:tr>
              <a:tr h="288606">
                <a:tc>
                  <a:txBody>
                    <a:bodyPr/>
                    <a:lstStyle/>
                    <a:p>
                      <a:pPr algn="ctr">
                        <a:lnSpc>
                          <a:spcPct val="115000"/>
                        </a:lnSpc>
                        <a:spcAft>
                          <a:spcPts val="0"/>
                        </a:spcAft>
                      </a:pPr>
                      <a:r>
                        <a:rPr lang="tr-TR" sz="1600" b="1" dirty="0">
                          <a:solidFill>
                            <a:srgbClr val="515151"/>
                          </a:solidFill>
                          <a:latin typeface="Arial"/>
                          <a:ea typeface="Times New Roman"/>
                          <a:cs typeface="Times New Roman"/>
                        </a:rPr>
                        <a:t>24.05.1988-23.05.1989</a:t>
                      </a:r>
                      <a:endParaRPr lang="tr-TR" sz="1600" b="1" dirty="0">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20</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dirty="0">
                          <a:solidFill>
                            <a:srgbClr val="515151"/>
                          </a:solidFill>
                          <a:latin typeface="Arial"/>
                          <a:ea typeface="Times New Roman"/>
                          <a:cs typeface="Times New Roman"/>
                        </a:rPr>
                        <a:t>45</a:t>
                      </a:r>
                      <a:endParaRPr lang="tr-TR" sz="1600" b="1" dirty="0">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dirty="0">
                          <a:solidFill>
                            <a:srgbClr val="515151"/>
                          </a:solidFill>
                          <a:latin typeface="Arial"/>
                          <a:ea typeface="Times New Roman"/>
                          <a:cs typeface="Times New Roman"/>
                        </a:rPr>
                        <a:t>5300</a:t>
                      </a:r>
                      <a:endParaRPr lang="tr-TR" sz="1600" b="1" dirty="0">
                        <a:latin typeface="Calibri"/>
                        <a:ea typeface="Times New Roman"/>
                        <a:cs typeface="Times New Roman"/>
                      </a:endParaRPr>
                    </a:p>
                  </a:txBody>
                  <a:tcPr marL="0" marR="0" marT="0" marB="0" anchor="b"/>
                </a:tc>
                <a:extLst>
                  <a:ext uri="{0D108BD9-81ED-4DB2-BD59-A6C34878D82A}">
                    <a16:rowId xmlns:a16="http://schemas.microsoft.com/office/drawing/2014/main" val="10008"/>
                  </a:ext>
                </a:extLst>
              </a:tr>
              <a:tr h="346474">
                <a:tc>
                  <a:txBody>
                    <a:bodyPr/>
                    <a:lstStyle/>
                    <a:p>
                      <a:pPr algn="ctr">
                        <a:lnSpc>
                          <a:spcPct val="115000"/>
                        </a:lnSpc>
                        <a:spcAft>
                          <a:spcPts val="0"/>
                        </a:spcAft>
                      </a:pPr>
                      <a:r>
                        <a:rPr lang="tr-TR" sz="1600" b="1" dirty="0">
                          <a:solidFill>
                            <a:srgbClr val="515151"/>
                          </a:solidFill>
                          <a:latin typeface="Arial"/>
                          <a:ea typeface="Times New Roman"/>
                          <a:cs typeface="Times New Roman"/>
                        </a:rPr>
                        <a:t>24.05.1989-23.05.1990</a:t>
                      </a:r>
                      <a:endParaRPr lang="tr-TR" sz="1600" b="1" dirty="0">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20</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46</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dirty="0">
                          <a:solidFill>
                            <a:srgbClr val="515151"/>
                          </a:solidFill>
                          <a:latin typeface="Arial"/>
                          <a:ea typeface="Times New Roman"/>
                          <a:cs typeface="Times New Roman"/>
                        </a:rPr>
                        <a:t>5375</a:t>
                      </a:r>
                      <a:endParaRPr lang="tr-TR" sz="1600" b="1" dirty="0">
                        <a:latin typeface="Calibri"/>
                        <a:ea typeface="Times New Roman"/>
                        <a:cs typeface="Times New Roman"/>
                      </a:endParaRPr>
                    </a:p>
                  </a:txBody>
                  <a:tcPr marL="0" marR="0" marT="0" marB="0" anchor="b"/>
                </a:tc>
                <a:extLst>
                  <a:ext uri="{0D108BD9-81ED-4DB2-BD59-A6C34878D82A}">
                    <a16:rowId xmlns:a16="http://schemas.microsoft.com/office/drawing/2014/main" val="10009"/>
                  </a:ext>
                </a:extLst>
              </a:tr>
              <a:tr h="346474">
                <a:tc>
                  <a:txBody>
                    <a:bodyPr/>
                    <a:lstStyle/>
                    <a:p>
                      <a:pPr algn="ctr">
                        <a:lnSpc>
                          <a:spcPct val="115000"/>
                        </a:lnSpc>
                        <a:spcAft>
                          <a:spcPts val="0"/>
                        </a:spcAft>
                      </a:pPr>
                      <a:r>
                        <a:rPr lang="tr-TR" sz="1600" b="1" dirty="0">
                          <a:solidFill>
                            <a:srgbClr val="515151"/>
                          </a:solidFill>
                          <a:latin typeface="Arial"/>
                          <a:ea typeface="Times New Roman"/>
                          <a:cs typeface="Times New Roman"/>
                        </a:rPr>
                        <a:t>24.05.1990-23.05.1991</a:t>
                      </a:r>
                      <a:endParaRPr lang="tr-TR" sz="1600" b="1" dirty="0">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20</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47</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dirty="0">
                          <a:solidFill>
                            <a:srgbClr val="515151"/>
                          </a:solidFill>
                          <a:latin typeface="Arial"/>
                          <a:ea typeface="Times New Roman"/>
                          <a:cs typeface="Times New Roman"/>
                        </a:rPr>
                        <a:t>5450</a:t>
                      </a:r>
                      <a:endParaRPr lang="tr-TR" sz="1600" b="1" dirty="0">
                        <a:latin typeface="Calibri"/>
                        <a:ea typeface="Times New Roman"/>
                        <a:cs typeface="Times New Roman"/>
                      </a:endParaRPr>
                    </a:p>
                  </a:txBody>
                  <a:tcPr marL="0" marR="0" marT="0" marB="0" anchor="b"/>
                </a:tc>
                <a:extLst>
                  <a:ext uri="{0D108BD9-81ED-4DB2-BD59-A6C34878D82A}">
                    <a16:rowId xmlns:a16="http://schemas.microsoft.com/office/drawing/2014/main" val="10010"/>
                  </a:ext>
                </a:extLst>
              </a:tr>
              <a:tr h="346474">
                <a:tc>
                  <a:txBody>
                    <a:bodyPr/>
                    <a:lstStyle/>
                    <a:p>
                      <a:pPr algn="ctr">
                        <a:lnSpc>
                          <a:spcPct val="115000"/>
                        </a:lnSpc>
                        <a:spcAft>
                          <a:spcPts val="0"/>
                        </a:spcAft>
                      </a:pPr>
                      <a:r>
                        <a:rPr lang="tr-TR" sz="1600" b="1" dirty="0">
                          <a:solidFill>
                            <a:srgbClr val="515151"/>
                          </a:solidFill>
                          <a:latin typeface="Arial"/>
                          <a:ea typeface="Times New Roman"/>
                          <a:cs typeface="Times New Roman"/>
                        </a:rPr>
                        <a:t>24.05.1991-23.05.1992</a:t>
                      </a:r>
                      <a:endParaRPr lang="tr-TR" sz="1600" b="1" dirty="0">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20</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48</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dirty="0">
                          <a:solidFill>
                            <a:srgbClr val="515151"/>
                          </a:solidFill>
                          <a:latin typeface="Arial"/>
                          <a:ea typeface="Times New Roman"/>
                          <a:cs typeface="Times New Roman"/>
                        </a:rPr>
                        <a:t>5525</a:t>
                      </a:r>
                      <a:endParaRPr lang="tr-TR" sz="1600" b="1" dirty="0">
                        <a:latin typeface="Calibri"/>
                        <a:ea typeface="Times New Roman"/>
                        <a:cs typeface="Times New Roman"/>
                      </a:endParaRPr>
                    </a:p>
                  </a:txBody>
                  <a:tcPr marL="0" marR="0" marT="0" marB="0" anchor="b"/>
                </a:tc>
                <a:extLst>
                  <a:ext uri="{0D108BD9-81ED-4DB2-BD59-A6C34878D82A}">
                    <a16:rowId xmlns:a16="http://schemas.microsoft.com/office/drawing/2014/main" val="10011"/>
                  </a:ext>
                </a:extLst>
              </a:tr>
              <a:tr h="254326">
                <a:tc>
                  <a:txBody>
                    <a:bodyPr/>
                    <a:lstStyle/>
                    <a:p>
                      <a:pPr algn="ctr">
                        <a:lnSpc>
                          <a:spcPct val="115000"/>
                        </a:lnSpc>
                        <a:spcAft>
                          <a:spcPts val="0"/>
                        </a:spcAft>
                      </a:pPr>
                      <a:r>
                        <a:rPr lang="tr-TR" sz="1600" b="1">
                          <a:solidFill>
                            <a:srgbClr val="515151"/>
                          </a:solidFill>
                          <a:latin typeface="Arial"/>
                          <a:ea typeface="Times New Roman"/>
                          <a:cs typeface="Times New Roman"/>
                        </a:rPr>
                        <a:t>24.05.1992-23.05.1993</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20</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49</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dirty="0">
                          <a:solidFill>
                            <a:srgbClr val="515151"/>
                          </a:solidFill>
                          <a:latin typeface="Arial"/>
                          <a:ea typeface="Times New Roman"/>
                          <a:cs typeface="Times New Roman"/>
                        </a:rPr>
                        <a:t>5600</a:t>
                      </a:r>
                      <a:endParaRPr lang="tr-TR" sz="1600" b="1" dirty="0">
                        <a:latin typeface="Calibri"/>
                        <a:ea typeface="Times New Roman"/>
                        <a:cs typeface="Times New Roman"/>
                      </a:endParaRPr>
                    </a:p>
                  </a:txBody>
                  <a:tcPr marL="0" marR="0" marT="0" marB="0" anchor="b"/>
                </a:tc>
                <a:extLst>
                  <a:ext uri="{0D108BD9-81ED-4DB2-BD59-A6C34878D82A}">
                    <a16:rowId xmlns:a16="http://schemas.microsoft.com/office/drawing/2014/main" val="10012"/>
                  </a:ext>
                </a:extLst>
              </a:tr>
              <a:tr h="346474">
                <a:tc>
                  <a:txBody>
                    <a:bodyPr/>
                    <a:lstStyle/>
                    <a:p>
                      <a:pPr algn="ctr">
                        <a:lnSpc>
                          <a:spcPct val="115000"/>
                        </a:lnSpc>
                        <a:spcAft>
                          <a:spcPts val="0"/>
                        </a:spcAft>
                      </a:pPr>
                      <a:r>
                        <a:rPr lang="tr-TR" sz="1600" b="1">
                          <a:solidFill>
                            <a:srgbClr val="515151"/>
                          </a:solidFill>
                          <a:latin typeface="Arial"/>
                          <a:ea typeface="Times New Roman"/>
                          <a:cs typeface="Times New Roman"/>
                        </a:rPr>
                        <a:t>24.05.1993-23.05.1994</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20</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50</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dirty="0">
                          <a:solidFill>
                            <a:srgbClr val="515151"/>
                          </a:solidFill>
                          <a:latin typeface="Arial"/>
                          <a:ea typeface="Times New Roman"/>
                          <a:cs typeface="Times New Roman"/>
                        </a:rPr>
                        <a:t>5675</a:t>
                      </a:r>
                      <a:endParaRPr lang="tr-TR" sz="1600" b="1" dirty="0">
                        <a:latin typeface="Calibri"/>
                        <a:ea typeface="Times New Roman"/>
                        <a:cs typeface="Times New Roman"/>
                      </a:endParaRPr>
                    </a:p>
                  </a:txBody>
                  <a:tcPr marL="0" marR="0" marT="0" marB="0" anchor="b"/>
                </a:tc>
                <a:extLst>
                  <a:ext uri="{0D108BD9-81ED-4DB2-BD59-A6C34878D82A}">
                    <a16:rowId xmlns:a16="http://schemas.microsoft.com/office/drawing/2014/main" val="10013"/>
                  </a:ext>
                </a:extLst>
              </a:tr>
              <a:tr h="237186">
                <a:tc>
                  <a:txBody>
                    <a:bodyPr/>
                    <a:lstStyle/>
                    <a:p>
                      <a:pPr algn="ctr">
                        <a:lnSpc>
                          <a:spcPct val="115000"/>
                        </a:lnSpc>
                        <a:spcAft>
                          <a:spcPts val="0"/>
                        </a:spcAft>
                      </a:pPr>
                      <a:r>
                        <a:rPr lang="tr-TR" sz="1600" b="1">
                          <a:solidFill>
                            <a:srgbClr val="515151"/>
                          </a:solidFill>
                          <a:latin typeface="Arial"/>
                          <a:ea typeface="Times New Roman"/>
                          <a:cs typeface="Times New Roman"/>
                        </a:rPr>
                        <a:t>24.05.1994-23.05.1995</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20</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51</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dirty="0">
                          <a:solidFill>
                            <a:srgbClr val="515151"/>
                          </a:solidFill>
                          <a:latin typeface="Arial"/>
                          <a:ea typeface="Times New Roman"/>
                          <a:cs typeface="Times New Roman"/>
                        </a:rPr>
                        <a:t>5750</a:t>
                      </a:r>
                      <a:endParaRPr lang="tr-TR" sz="1600" b="1" dirty="0">
                        <a:latin typeface="Calibri"/>
                        <a:ea typeface="Times New Roman"/>
                        <a:cs typeface="Times New Roman"/>
                      </a:endParaRPr>
                    </a:p>
                  </a:txBody>
                  <a:tcPr marL="0" marR="0" marT="0" marB="0" anchor="b"/>
                </a:tc>
                <a:extLst>
                  <a:ext uri="{0D108BD9-81ED-4DB2-BD59-A6C34878D82A}">
                    <a16:rowId xmlns:a16="http://schemas.microsoft.com/office/drawing/2014/main" val="10014"/>
                  </a:ext>
                </a:extLst>
              </a:tr>
              <a:tr h="346474">
                <a:tc>
                  <a:txBody>
                    <a:bodyPr/>
                    <a:lstStyle/>
                    <a:p>
                      <a:pPr algn="ctr">
                        <a:lnSpc>
                          <a:spcPct val="115000"/>
                        </a:lnSpc>
                        <a:spcAft>
                          <a:spcPts val="0"/>
                        </a:spcAft>
                      </a:pPr>
                      <a:r>
                        <a:rPr lang="tr-TR" sz="1600" b="1">
                          <a:solidFill>
                            <a:srgbClr val="515151"/>
                          </a:solidFill>
                          <a:latin typeface="Arial"/>
                          <a:ea typeface="Times New Roman"/>
                          <a:cs typeface="Times New Roman"/>
                        </a:rPr>
                        <a:t>24.05.1995-23.05.1996</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20</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52</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5825</a:t>
                      </a:r>
                      <a:endParaRPr lang="tr-TR" sz="1600" b="1">
                        <a:latin typeface="Calibri"/>
                        <a:ea typeface="Times New Roman"/>
                        <a:cs typeface="Times New Roman"/>
                      </a:endParaRPr>
                    </a:p>
                  </a:txBody>
                  <a:tcPr marL="0" marR="0" marT="0" marB="0" anchor="b"/>
                </a:tc>
                <a:extLst>
                  <a:ext uri="{0D108BD9-81ED-4DB2-BD59-A6C34878D82A}">
                    <a16:rowId xmlns:a16="http://schemas.microsoft.com/office/drawing/2014/main" val="10015"/>
                  </a:ext>
                </a:extLst>
              </a:tr>
              <a:tr h="346474">
                <a:tc>
                  <a:txBody>
                    <a:bodyPr/>
                    <a:lstStyle/>
                    <a:p>
                      <a:pPr algn="ctr">
                        <a:lnSpc>
                          <a:spcPct val="115000"/>
                        </a:lnSpc>
                        <a:spcAft>
                          <a:spcPts val="0"/>
                        </a:spcAft>
                      </a:pPr>
                      <a:r>
                        <a:rPr lang="tr-TR" sz="1600" b="1">
                          <a:solidFill>
                            <a:srgbClr val="515151"/>
                          </a:solidFill>
                          <a:latin typeface="Arial"/>
                          <a:ea typeface="Times New Roman"/>
                          <a:cs typeface="Times New Roman"/>
                        </a:rPr>
                        <a:t>24.05.1996-23.05.1997</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20</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53</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dirty="0">
                          <a:solidFill>
                            <a:srgbClr val="515151"/>
                          </a:solidFill>
                          <a:latin typeface="Arial"/>
                          <a:ea typeface="Times New Roman"/>
                          <a:cs typeface="Times New Roman"/>
                        </a:rPr>
                        <a:t>5900</a:t>
                      </a:r>
                      <a:endParaRPr lang="tr-TR" sz="1600" b="1" dirty="0">
                        <a:latin typeface="Calibri"/>
                        <a:ea typeface="Times New Roman"/>
                        <a:cs typeface="Times New Roman"/>
                      </a:endParaRPr>
                    </a:p>
                  </a:txBody>
                  <a:tcPr marL="0" marR="0" marT="0" marB="0" anchor="b"/>
                </a:tc>
                <a:extLst>
                  <a:ext uri="{0D108BD9-81ED-4DB2-BD59-A6C34878D82A}">
                    <a16:rowId xmlns:a16="http://schemas.microsoft.com/office/drawing/2014/main" val="10016"/>
                  </a:ext>
                </a:extLst>
              </a:tr>
              <a:tr h="346474">
                <a:tc>
                  <a:txBody>
                    <a:bodyPr/>
                    <a:lstStyle/>
                    <a:p>
                      <a:pPr algn="ctr">
                        <a:lnSpc>
                          <a:spcPct val="115000"/>
                        </a:lnSpc>
                        <a:spcAft>
                          <a:spcPts val="0"/>
                        </a:spcAft>
                      </a:pPr>
                      <a:r>
                        <a:rPr lang="tr-TR" sz="1600" b="1">
                          <a:solidFill>
                            <a:srgbClr val="515151"/>
                          </a:solidFill>
                          <a:latin typeface="Arial"/>
                          <a:ea typeface="Times New Roman"/>
                          <a:cs typeface="Times New Roman"/>
                        </a:rPr>
                        <a:t>24.05.1997-23.05.1998</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20</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54</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dirty="0">
                          <a:solidFill>
                            <a:srgbClr val="515151"/>
                          </a:solidFill>
                          <a:latin typeface="Arial"/>
                          <a:ea typeface="Times New Roman"/>
                          <a:cs typeface="Times New Roman"/>
                        </a:rPr>
                        <a:t>5975</a:t>
                      </a:r>
                      <a:endParaRPr lang="tr-TR" sz="1600" b="1" dirty="0">
                        <a:latin typeface="Calibri"/>
                        <a:ea typeface="Times New Roman"/>
                        <a:cs typeface="Times New Roman"/>
                      </a:endParaRPr>
                    </a:p>
                  </a:txBody>
                  <a:tcPr marL="0" marR="0" marT="0" marB="0" anchor="b"/>
                </a:tc>
                <a:extLst>
                  <a:ext uri="{0D108BD9-81ED-4DB2-BD59-A6C34878D82A}">
                    <a16:rowId xmlns:a16="http://schemas.microsoft.com/office/drawing/2014/main" val="10017"/>
                  </a:ext>
                </a:extLst>
              </a:tr>
              <a:tr h="202906">
                <a:tc>
                  <a:txBody>
                    <a:bodyPr/>
                    <a:lstStyle/>
                    <a:p>
                      <a:pPr algn="ctr">
                        <a:lnSpc>
                          <a:spcPct val="115000"/>
                        </a:lnSpc>
                        <a:spcAft>
                          <a:spcPts val="0"/>
                        </a:spcAft>
                      </a:pPr>
                      <a:r>
                        <a:rPr lang="tr-TR" sz="1600" b="1" dirty="0">
                          <a:solidFill>
                            <a:srgbClr val="515151"/>
                          </a:solidFill>
                          <a:latin typeface="Arial"/>
                          <a:ea typeface="Times New Roman"/>
                          <a:cs typeface="Times New Roman"/>
                        </a:rPr>
                        <a:t>24.05.1998-23.05.1999</a:t>
                      </a:r>
                      <a:endParaRPr lang="tr-TR" sz="1600" b="1" dirty="0">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20</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55</a:t>
                      </a:r>
                      <a:endParaRPr lang="tr-TR" sz="1600" b="1">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a:solidFill>
                            <a:srgbClr val="515151"/>
                          </a:solidFill>
                          <a:latin typeface="Arial"/>
                          <a:ea typeface="Times New Roman"/>
                          <a:cs typeface="Times New Roman"/>
                        </a:rPr>
                        <a:t>5975</a:t>
                      </a:r>
                      <a:endParaRPr lang="tr-TR" sz="1600" b="1">
                        <a:latin typeface="Calibri"/>
                        <a:ea typeface="Times New Roman"/>
                        <a:cs typeface="Times New Roman"/>
                      </a:endParaRPr>
                    </a:p>
                  </a:txBody>
                  <a:tcPr marL="0" marR="0" marT="0" marB="0" anchor="b"/>
                </a:tc>
                <a:extLst>
                  <a:ext uri="{0D108BD9-81ED-4DB2-BD59-A6C34878D82A}">
                    <a16:rowId xmlns:a16="http://schemas.microsoft.com/office/drawing/2014/main" val="10018"/>
                  </a:ext>
                </a:extLst>
              </a:tr>
              <a:tr h="346474">
                <a:tc>
                  <a:txBody>
                    <a:bodyPr/>
                    <a:lstStyle/>
                    <a:p>
                      <a:pPr algn="ctr">
                        <a:lnSpc>
                          <a:spcPct val="115000"/>
                        </a:lnSpc>
                        <a:spcAft>
                          <a:spcPts val="0"/>
                        </a:spcAft>
                      </a:pPr>
                      <a:r>
                        <a:rPr lang="tr-TR" sz="1600" b="1" dirty="0">
                          <a:solidFill>
                            <a:srgbClr val="515151"/>
                          </a:solidFill>
                          <a:latin typeface="Arial"/>
                          <a:ea typeface="Times New Roman"/>
                          <a:cs typeface="Times New Roman"/>
                        </a:rPr>
                        <a:t>24.05.1999-08.09.1999</a:t>
                      </a:r>
                      <a:endParaRPr lang="tr-TR" sz="1600" b="1" dirty="0">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dirty="0">
                          <a:solidFill>
                            <a:srgbClr val="515151"/>
                          </a:solidFill>
                          <a:latin typeface="Arial"/>
                          <a:ea typeface="Times New Roman"/>
                          <a:cs typeface="Times New Roman"/>
                        </a:rPr>
                        <a:t>20</a:t>
                      </a:r>
                      <a:endParaRPr lang="tr-TR" sz="1600" b="1" dirty="0">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dirty="0">
                          <a:solidFill>
                            <a:srgbClr val="515151"/>
                          </a:solidFill>
                          <a:latin typeface="Arial"/>
                          <a:ea typeface="Times New Roman"/>
                          <a:cs typeface="Times New Roman"/>
                        </a:rPr>
                        <a:t>56</a:t>
                      </a:r>
                      <a:endParaRPr lang="tr-TR" sz="1600" b="1" dirty="0">
                        <a:latin typeface="Calibri"/>
                        <a:ea typeface="Times New Roman"/>
                        <a:cs typeface="Times New Roman"/>
                      </a:endParaRPr>
                    </a:p>
                  </a:txBody>
                  <a:tcPr marL="0" marR="0" marT="0" marB="0" anchor="b"/>
                </a:tc>
                <a:tc>
                  <a:txBody>
                    <a:bodyPr/>
                    <a:lstStyle/>
                    <a:p>
                      <a:pPr algn="ctr">
                        <a:lnSpc>
                          <a:spcPct val="115000"/>
                        </a:lnSpc>
                        <a:spcAft>
                          <a:spcPts val="0"/>
                        </a:spcAft>
                      </a:pPr>
                      <a:r>
                        <a:rPr lang="tr-TR" sz="1600" b="1" dirty="0">
                          <a:solidFill>
                            <a:srgbClr val="515151"/>
                          </a:solidFill>
                          <a:latin typeface="Arial"/>
                          <a:ea typeface="Times New Roman"/>
                          <a:cs typeface="Times New Roman"/>
                        </a:rPr>
                        <a:t>5975</a:t>
                      </a:r>
                      <a:endParaRPr lang="tr-TR" sz="1600" b="1" dirty="0">
                        <a:latin typeface="Calibri"/>
                        <a:ea typeface="Times New Roman"/>
                        <a:cs typeface="Times New Roman"/>
                      </a:endParaRPr>
                    </a:p>
                  </a:txBody>
                  <a:tcPr marL="0" marR="0" marT="0" marB="0" anchor="b"/>
                </a:tc>
                <a:extLst>
                  <a:ext uri="{0D108BD9-81ED-4DB2-BD59-A6C34878D82A}">
                    <a16:rowId xmlns:a16="http://schemas.microsoft.com/office/drawing/2014/main" val="10019"/>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sz="2700" b="1" dirty="0">
                <a:solidFill>
                  <a:srgbClr val="C00000"/>
                </a:solidFill>
              </a:rPr>
              <a:t>B– İlk Defa 08.09.1999- Reformun Yürürlük Tarihi Arasında Sigortalı Olan Kadınların Emekliliği </a:t>
            </a:r>
            <a:br>
              <a:rPr lang="tr-TR" dirty="0"/>
            </a:br>
            <a:endParaRPr lang="tr-TR" dirty="0"/>
          </a:p>
        </p:txBody>
      </p:sp>
      <p:sp>
        <p:nvSpPr>
          <p:cNvPr id="3" name="2 İçerik Yer Tutucusu"/>
          <p:cNvSpPr>
            <a:spLocks noGrp="1"/>
          </p:cNvSpPr>
          <p:nvPr>
            <p:ph idx="1"/>
          </p:nvPr>
        </p:nvSpPr>
        <p:spPr>
          <a:xfrm>
            <a:off x="304800" y="1214422"/>
            <a:ext cx="8686800" cy="5286412"/>
          </a:xfrm>
        </p:spPr>
        <p:txBody>
          <a:bodyPr>
            <a:normAutofit fontScale="85000" lnSpcReduction="10000"/>
          </a:bodyPr>
          <a:lstStyle/>
          <a:p>
            <a:pPr fontAlgn="b"/>
            <a:r>
              <a:rPr lang="tr-TR" b="1" dirty="0"/>
              <a:t>İlk defa 08.09.1999-08.09.1999 tarihi ile sosyal güvenlik reformunun yürürlük tarihleri arasında işe giren kadın sigortalılara Sosyal Sigortalar Kanuna göre aşağıdaki şartlarla yaşlılık aylığı bağlanacaktır.</a:t>
            </a:r>
          </a:p>
          <a:p>
            <a:pPr fontAlgn="b"/>
            <a:r>
              <a:rPr lang="tr-TR" b="1" dirty="0">
                <a:solidFill>
                  <a:srgbClr val="C00000"/>
                </a:solidFill>
              </a:rPr>
              <a:t>a)</a:t>
            </a:r>
            <a:r>
              <a:rPr lang="tr-TR" b="1" dirty="0"/>
              <a:t> Kadın ise 58 yaşını doldurmuş olması ve en az 7000 gün,</a:t>
            </a:r>
          </a:p>
          <a:p>
            <a:pPr fontAlgn="b"/>
            <a:r>
              <a:rPr lang="tr-TR" b="1" dirty="0">
                <a:solidFill>
                  <a:srgbClr val="C00000"/>
                </a:solidFill>
              </a:rPr>
              <a:t>b) </a:t>
            </a:r>
            <a:r>
              <a:rPr lang="tr-TR" b="1" dirty="0"/>
              <a:t>Kadın ise 58 yaşını doldurmuş olması, 25 yıldan beri sigortalı bulunması ve en az 4500 gün Malullük, yaşlılık ve ölüm sigortaları primi ödemiş olmaları şartı ile yaşlılık (emekli) aylığına hak kazanacaklardır. Yani, 08.09.1999 tarihinden sonra sigortalı olan kadınlar kademeli emeklilikten yararlanamayacaklardır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sz="3100" b="1" dirty="0">
                <a:solidFill>
                  <a:srgbClr val="C00000"/>
                </a:solidFill>
              </a:rPr>
              <a:t>C- İlk Defa Reformun Yürürlük Tarihinden Sonra Sigortalı Olan kadınların Emekliliği</a:t>
            </a:r>
            <a:br>
              <a:rPr lang="tr-TR" dirty="0"/>
            </a:br>
            <a:endParaRPr lang="tr-TR" dirty="0"/>
          </a:p>
        </p:txBody>
      </p:sp>
      <p:sp>
        <p:nvSpPr>
          <p:cNvPr id="3" name="2 İçerik Yer Tutucusu"/>
          <p:cNvSpPr>
            <a:spLocks noGrp="1"/>
          </p:cNvSpPr>
          <p:nvPr>
            <p:ph idx="1"/>
          </p:nvPr>
        </p:nvSpPr>
        <p:spPr/>
        <p:txBody>
          <a:bodyPr/>
          <a:lstStyle/>
          <a:p>
            <a:r>
              <a:rPr lang="tr-TR" dirty="0"/>
              <a:t>İlk defa reformdan itibaren sigortalı olacak kadınlar için emeklilik yaşı 2036 yılına kadar 58, 2036 yılından itibaren ise kademeli olarak artacak ve 2048 yılında 65’e ulaşacaktır. Yıllar itibarıyla kadın sigortalılar için emeklilik yaşları aşağıdaki tabloda gösterildiği gibi artacaktır.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graphicFrame>
        <p:nvGraphicFramePr>
          <p:cNvPr id="4" name="3 İçerik Yer Tutucusu"/>
          <p:cNvGraphicFramePr>
            <a:graphicFrameLocks noGrp="1"/>
          </p:cNvGraphicFramePr>
          <p:nvPr>
            <p:ph idx="1"/>
          </p:nvPr>
        </p:nvGraphicFramePr>
        <p:xfrm>
          <a:off x="304800" y="1554159"/>
          <a:ext cx="8686800" cy="4732360"/>
        </p:xfrm>
        <a:graphic>
          <a:graphicData uri="http://schemas.openxmlformats.org/drawingml/2006/table">
            <a:tbl>
              <a:tblPr firstRow="1" bandRow="1">
                <a:tableStyleId>{5C22544A-7EE6-4342-B048-85BDC9FD1C3A}</a:tableStyleId>
              </a:tblPr>
              <a:tblGrid>
                <a:gridCol w="4343400">
                  <a:extLst>
                    <a:ext uri="{9D8B030D-6E8A-4147-A177-3AD203B41FA5}">
                      <a16:colId xmlns:a16="http://schemas.microsoft.com/office/drawing/2014/main" val="20000"/>
                    </a:ext>
                  </a:extLst>
                </a:gridCol>
                <a:gridCol w="4343400">
                  <a:extLst>
                    <a:ext uri="{9D8B030D-6E8A-4147-A177-3AD203B41FA5}">
                      <a16:colId xmlns:a16="http://schemas.microsoft.com/office/drawing/2014/main" val="20001"/>
                    </a:ext>
                  </a:extLst>
                </a:gridCol>
              </a:tblGrid>
              <a:tr h="473236">
                <a:tc gridSpan="2">
                  <a:txBody>
                    <a:bodyPr/>
                    <a:lstStyle/>
                    <a:p>
                      <a:pPr algn="ctr" fontAlgn="b"/>
                      <a:r>
                        <a:rPr lang="tr-TR" b="1" dirty="0"/>
                        <a:t>KADIN</a:t>
                      </a:r>
                    </a:p>
                  </a:txBody>
                  <a:tcPr marL="0" marR="0" marT="0" marB="0" anchor="b"/>
                </a:tc>
                <a:tc hMerge="1">
                  <a:txBody>
                    <a:bodyPr/>
                    <a:lstStyle/>
                    <a:p>
                      <a:endParaRPr lang="tr-TR"/>
                    </a:p>
                  </a:txBody>
                  <a:tcPr/>
                </a:tc>
                <a:extLst>
                  <a:ext uri="{0D108BD9-81ED-4DB2-BD59-A6C34878D82A}">
                    <a16:rowId xmlns:a16="http://schemas.microsoft.com/office/drawing/2014/main" val="10000"/>
                  </a:ext>
                </a:extLst>
              </a:tr>
              <a:tr h="473236">
                <a:tc>
                  <a:txBody>
                    <a:bodyPr/>
                    <a:lstStyle/>
                    <a:p>
                      <a:pPr algn="ctr" fontAlgn="b"/>
                      <a:r>
                        <a:rPr lang="tr-TR" b="1"/>
                        <a:t>YILLAR</a:t>
                      </a:r>
                    </a:p>
                  </a:txBody>
                  <a:tcPr marL="0" marR="0" marT="0" marB="0" anchor="b"/>
                </a:tc>
                <a:tc>
                  <a:txBody>
                    <a:bodyPr/>
                    <a:lstStyle/>
                    <a:p>
                      <a:pPr algn="ctr" fontAlgn="b"/>
                      <a:r>
                        <a:rPr lang="tr-TR" b="1"/>
                        <a:t>YAŞ</a:t>
                      </a:r>
                    </a:p>
                  </a:txBody>
                  <a:tcPr marL="0" marR="0" marT="0" marB="0" anchor="b"/>
                </a:tc>
                <a:extLst>
                  <a:ext uri="{0D108BD9-81ED-4DB2-BD59-A6C34878D82A}">
                    <a16:rowId xmlns:a16="http://schemas.microsoft.com/office/drawing/2014/main" val="10001"/>
                  </a:ext>
                </a:extLst>
              </a:tr>
              <a:tr h="473236">
                <a:tc>
                  <a:txBody>
                    <a:bodyPr/>
                    <a:lstStyle/>
                    <a:p>
                      <a:pPr algn="ctr" fontAlgn="b"/>
                      <a:r>
                        <a:rPr lang="tr-TR" b="1"/>
                        <a:t>2035’e kadar</a:t>
                      </a:r>
                    </a:p>
                  </a:txBody>
                  <a:tcPr marL="0" marR="0" marT="0" marB="0" anchor="b"/>
                </a:tc>
                <a:tc>
                  <a:txBody>
                    <a:bodyPr/>
                    <a:lstStyle/>
                    <a:p>
                      <a:pPr algn="ctr" fontAlgn="b"/>
                      <a:r>
                        <a:rPr lang="tr-TR" b="1"/>
                        <a:t>Değişmiyor</a:t>
                      </a:r>
                    </a:p>
                  </a:txBody>
                  <a:tcPr marL="0" marR="0" marT="0" marB="0" anchor="b"/>
                </a:tc>
                <a:extLst>
                  <a:ext uri="{0D108BD9-81ED-4DB2-BD59-A6C34878D82A}">
                    <a16:rowId xmlns:a16="http://schemas.microsoft.com/office/drawing/2014/main" val="10002"/>
                  </a:ext>
                </a:extLst>
              </a:tr>
              <a:tr h="473236">
                <a:tc>
                  <a:txBody>
                    <a:bodyPr/>
                    <a:lstStyle/>
                    <a:p>
                      <a:pPr algn="ctr" fontAlgn="b"/>
                      <a:r>
                        <a:rPr lang="tr-TR" b="1"/>
                        <a:t>2036-2037</a:t>
                      </a:r>
                    </a:p>
                  </a:txBody>
                  <a:tcPr marL="0" marR="0" marT="0" marB="0" anchor="b"/>
                </a:tc>
                <a:tc>
                  <a:txBody>
                    <a:bodyPr/>
                    <a:lstStyle/>
                    <a:p>
                      <a:pPr algn="ctr" fontAlgn="b"/>
                      <a:r>
                        <a:rPr lang="tr-TR" b="1"/>
                        <a:t>59</a:t>
                      </a:r>
                    </a:p>
                  </a:txBody>
                  <a:tcPr marL="0" marR="0" marT="0" marB="0" anchor="b"/>
                </a:tc>
                <a:extLst>
                  <a:ext uri="{0D108BD9-81ED-4DB2-BD59-A6C34878D82A}">
                    <a16:rowId xmlns:a16="http://schemas.microsoft.com/office/drawing/2014/main" val="10003"/>
                  </a:ext>
                </a:extLst>
              </a:tr>
              <a:tr h="473236">
                <a:tc>
                  <a:txBody>
                    <a:bodyPr/>
                    <a:lstStyle/>
                    <a:p>
                      <a:pPr algn="ctr" fontAlgn="b"/>
                      <a:r>
                        <a:rPr lang="tr-TR" b="1"/>
                        <a:t>2038-2039</a:t>
                      </a:r>
                    </a:p>
                  </a:txBody>
                  <a:tcPr marL="0" marR="0" marT="0" marB="0" anchor="b"/>
                </a:tc>
                <a:tc>
                  <a:txBody>
                    <a:bodyPr/>
                    <a:lstStyle/>
                    <a:p>
                      <a:pPr algn="ctr" fontAlgn="b"/>
                      <a:r>
                        <a:rPr lang="tr-TR" b="1"/>
                        <a:t>60</a:t>
                      </a:r>
                    </a:p>
                  </a:txBody>
                  <a:tcPr marL="0" marR="0" marT="0" marB="0" anchor="b"/>
                </a:tc>
                <a:extLst>
                  <a:ext uri="{0D108BD9-81ED-4DB2-BD59-A6C34878D82A}">
                    <a16:rowId xmlns:a16="http://schemas.microsoft.com/office/drawing/2014/main" val="10004"/>
                  </a:ext>
                </a:extLst>
              </a:tr>
              <a:tr h="473236">
                <a:tc>
                  <a:txBody>
                    <a:bodyPr/>
                    <a:lstStyle/>
                    <a:p>
                      <a:pPr algn="ctr" fontAlgn="b"/>
                      <a:r>
                        <a:rPr lang="tr-TR" b="1"/>
                        <a:t>2040-2041</a:t>
                      </a:r>
                    </a:p>
                  </a:txBody>
                  <a:tcPr marL="0" marR="0" marT="0" marB="0" anchor="b"/>
                </a:tc>
                <a:tc>
                  <a:txBody>
                    <a:bodyPr/>
                    <a:lstStyle/>
                    <a:p>
                      <a:pPr algn="ctr" fontAlgn="b"/>
                      <a:r>
                        <a:rPr lang="tr-TR" b="1"/>
                        <a:t>61</a:t>
                      </a:r>
                    </a:p>
                  </a:txBody>
                  <a:tcPr marL="0" marR="0" marT="0" marB="0" anchor="b"/>
                </a:tc>
                <a:extLst>
                  <a:ext uri="{0D108BD9-81ED-4DB2-BD59-A6C34878D82A}">
                    <a16:rowId xmlns:a16="http://schemas.microsoft.com/office/drawing/2014/main" val="10005"/>
                  </a:ext>
                </a:extLst>
              </a:tr>
              <a:tr h="473236">
                <a:tc>
                  <a:txBody>
                    <a:bodyPr/>
                    <a:lstStyle/>
                    <a:p>
                      <a:pPr algn="ctr" fontAlgn="b"/>
                      <a:r>
                        <a:rPr lang="tr-TR" b="1"/>
                        <a:t>2042-2043</a:t>
                      </a:r>
                    </a:p>
                  </a:txBody>
                  <a:tcPr marL="0" marR="0" marT="0" marB="0" anchor="b"/>
                </a:tc>
                <a:tc>
                  <a:txBody>
                    <a:bodyPr/>
                    <a:lstStyle/>
                    <a:p>
                      <a:pPr algn="ctr" fontAlgn="b"/>
                      <a:r>
                        <a:rPr lang="tr-TR" b="1"/>
                        <a:t>62</a:t>
                      </a:r>
                    </a:p>
                  </a:txBody>
                  <a:tcPr marL="0" marR="0" marT="0" marB="0" anchor="b"/>
                </a:tc>
                <a:extLst>
                  <a:ext uri="{0D108BD9-81ED-4DB2-BD59-A6C34878D82A}">
                    <a16:rowId xmlns:a16="http://schemas.microsoft.com/office/drawing/2014/main" val="10006"/>
                  </a:ext>
                </a:extLst>
              </a:tr>
              <a:tr h="473236">
                <a:tc>
                  <a:txBody>
                    <a:bodyPr/>
                    <a:lstStyle/>
                    <a:p>
                      <a:pPr algn="ctr" fontAlgn="b"/>
                      <a:r>
                        <a:rPr lang="tr-TR" b="1"/>
                        <a:t>2044-2045</a:t>
                      </a:r>
                    </a:p>
                  </a:txBody>
                  <a:tcPr marL="0" marR="0" marT="0" marB="0" anchor="b"/>
                </a:tc>
                <a:tc>
                  <a:txBody>
                    <a:bodyPr/>
                    <a:lstStyle/>
                    <a:p>
                      <a:pPr algn="ctr" fontAlgn="b"/>
                      <a:r>
                        <a:rPr lang="tr-TR" b="1"/>
                        <a:t>63</a:t>
                      </a:r>
                    </a:p>
                  </a:txBody>
                  <a:tcPr marL="0" marR="0" marT="0" marB="0" anchor="b"/>
                </a:tc>
                <a:extLst>
                  <a:ext uri="{0D108BD9-81ED-4DB2-BD59-A6C34878D82A}">
                    <a16:rowId xmlns:a16="http://schemas.microsoft.com/office/drawing/2014/main" val="10007"/>
                  </a:ext>
                </a:extLst>
              </a:tr>
              <a:tr h="473236">
                <a:tc>
                  <a:txBody>
                    <a:bodyPr/>
                    <a:lstStyle/>
                    <a:p>
                      <a:pPr algn="ctr" fontAlgn="b"/>
                      <a:r>
                        <a:rPr lang="tr-TR" b="1"/>
                        <a:t>2046-2047</a:t>
                      </a:r>
                    </a:p>
                  </a:txBody>
                  <a:tcPr marL="0" marR="0" marT="0" marB="0" anchor="b"/>
                </a:tc>
                <a:tc>
                  <a:txBody>
                    <a:bodyPr/>
                    <a:lstStyle/>
                    <a:p>
                      <a:pPr algn="ctr" fontAlgn="b"/>
                      <a:r>
                        <a:rPr lang="tr-TR" b="1"/>
                        <a:t>64</a:t>
                      </a:r>
                    </a:p>
                  </a:txBody>
                  <a:tcPr marL="0" marR="0" marT="0" marB="0" anchor="b"/>
                </a:tc>
                <a:extLst>
                  <a:ext uri="{0D108BD9-81ED-4DB2-BD59-A6C34878D82A}">
                    <a16:rowId xmlns:a16="http://schemas.microsoft.com/office/drawing/2014/main" val="10008"/>
                  </a:ext>
                </a:extLst>
              </a:tr>
              <a:tr h="473236">
                <a:tc>
                  <a:txBody>
                    <a:bodyPr/>
                    <a:lstStyle/>
                    <a:p>
                      <a:pPr algn="ctr" fontAlgn="b"/>
                      <a:r>
                        <a:rPr lang="tr-TR" b="1"/>
                        <a:t>2048’den itibaren</a:t>
                      </a:r>
                    </a:p>
                  </a:txBody>
                  <a:tcPr marL="0" marR="0" marT="0" marB="0" anchor="b"/>
                </a:tc>
                <a:tc>
                  <a:txBody>
                    <a:bodyPr/>
                    <a:lstStyle/>
                    <a:p>
                      <a:pPr algn="ctr" fontAlgn="b"/>
                      <a:r>
                        <a:rPr lang="tr-TR" b="1" dirty="0"/>
                        <a:t>65</a:t>
                      </a:r>
                    </a:p>
                  </a:txBody>
                  <a:tcPr marL="0" marR="0" marT="0" marB="0" anchor="b"/>
                </a:tc>
                <a:extLst>
                  <a:ext uri="{0D108BD9-81ED-4DB2-BD59-A6C34878D82A}">
                    <a16:rowId xmlns:a16="http://schemas.microsoft.com/office/drawing/2014/main" val="10009"/>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a:t>Askerlik Borçlanması hesaplama</a:t>
            </a:r>
            <a:br>
              <a:rPr lang="tr-TR" dirty="0"/>
            </a:br>
            <a:endParaRPr lang="tr-TR" dirty="0"/>
          </a:p>
        </p:txBody>
      </p:sp>
      <p:sp>
        <p:nvSpPr>
          <p:cNvPr id="3" name="2 İçerik Yer Tutucusu"/>
          <p:cNvSpPr>
            <a:spLocks noGrp="1"/>
          </p:cNvSpPr>
          <p:nvPr>
            <p:ph idx="1"/>
          </p:nvPr>
        </p:nvSpPr>
        <p:spPr/>
        <p:txBody>
          <a:bodyPr>
            <a:normAutofit lnSpcReduction="10000"/>
          </a:bodyPr>
          <a:lstStyle/>
          <a:p>
            <a:pPr fontAlgn="b"/>
            <a:r>
              <a:rPr lang="tr-TR" dirty="0" err="1"/>
              <a:t>Sgk</a:t>
            </a:r>
            <a:r>
              <a:rPr lang="tr-TR" dirty="0"/>
              <a:t> </a:t>
            </a:r>
            <a:r>
              <a:rPr lang="tr-TR" dirty="0" err="1"/>
              <a:t>Ssk</a:t>
            </a:r>
            <a:r>
              <a:rPr lang="tr-TR" dirty="0"/>
              <a:t> </a:t>
            </a:r>
            <a:r>
              <a:rPr lang="tr-TR" dirty="0" err="1"/>
              <a:t>Bağkur</a:t>
            </a:r>
            <a:r>
              <a:rPr lang="tr-TR" dirty="0"/>
              <a:t> Ve Emekli Sandığı için Askerlik borçlanma tutarı her altı ayda bir değişmektedir. Hesaplamalar asgari ücrete bağlıdır. Askerlik yaptığınız sürenin tamamını borçlanabileceğiniz gibi askerlik sürenizin altında ihtiyaç duyduğunuz bir gün sayısı kadar bir süreyi de borçlanabilirsiniz. Örneğin 18 ay askerlik yaptınız isterseniz 18 ay borçlanabilirsiniz isterseniz 1 gün borçlanabilirsiniz.</a:t>
            </a:r>
          </a:p>
          <a:p>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fontAlgn="b"/>
            <a:r>
              <a:rPr lang="tr-TR" b="1" u="sng" dirty="0">
                <a:solidFill>
                  <a:srgbClr val="C00000"/>
                </a:solidFill>
              </a:rPr>
              <a:t>Hesaplama Formülü</a:t>
            </a:r>
            <a:endParaRPr lang="tr-TR" dirty="0">
              <a:solidFill>
                <a:srgbClr val="C00000"/>
              </a:solidFill>
            </a:endParaRPr>
          </a:p>
          <a:p>
            <a:r>
              <a:rPr lang="tr-TR" u="sng" dirty="0"/>
              <a:t>(</a:t>
            </a:r>
            <a:r>
              <a:rPr lang="tr-TR" u="sng" dirty="0">
                <a:solidFill>
                  <a:srgbClr val="002060"/>
                </a:solidFill>
              </a:rPr>
              <a:t> </a:t>
            </a:r>
            <a:r>
              <a:rPr lang="tr-TR" u="sng" dirty="0">
                <a:solidFill>
                  <a:srgbClr val="7030A0"/>
                </a:solidFill>
              </a:rPr>
              <a:t>Günlük sigorta primine esas </a:t>
            </a:r>
            <a:r>
              <a:rPr lang="tr-TR" u="sng" dirty="0" err="1">
                <a:solidFill>
                  <a:srgbClr val="7030A0"/>
                </a:solidFill>
              </a:rPr>
              <a:t>kazaç</a:t>
            </a:r>
            <a:r>
              <a:rPr lang="tr-TR" u="sng" dirty="0">
                <a:solidFill>
                  <a:srgbClr val="7030A0"/>
                </a:solidFill>
              </a:rPr>
              <a:t> </a:t>
            </a:r>
            <a:r>
              <a:rPr lang="tr-TR" u="sng" dirty="0"/>
              <a:t>x</a:t>
            </a:r>
            <a:r>
              <a:rPr lang="tr-TR" u="sng" dirty="0">
                <a:solidFill>
                  <a:srgbClr val="0A741C"/>
                </a:solidFill>
              </a:rPr>
              <a:t>%32</a:t>
            </a:r>
            <a:r>
              <a:rPr lang="tr-TR" u="sng" dirty="0"/>
              <a:t>)x </a:t>
            </a:r>
            <a:r>
              <a:rPr lang="tr-TR" u="sng" dirty="0">
                <a:solidFill>
                  <a:srgbClr val="79054A"/>
                </a:solidFill>
              </a:rPr>
              <a:t>borçlanılacak süre</a:t>
            </a:r>
            <a:r>
              <a:rPr lang="tr-TR" u="sng" dirty="0"/>
              <a:t>)</a:t>
            </a:r>
            <a:r>
              <a:rPr lang="tr-TR" dirty="0"/>
              <a:t> </a:t>
            </a:r>
          </a:p>
        </p:txBody>
      </p:sp>
      <p:pic>
        <p:nvPicPr>
          <p:cNvPr id="4" name="3 Resim" descr="images.jpg"/>
          <p:cNvPicPr>
            <a:picLocks noChangeAspect="1"/>
          </p:cNvPicPr>
          <p:nvPr/>
        </p:nvPicPr>
        <p:blipFill>
          <a:blip r:embed="rId2"/>
          <a:stretch>
            <a:fillRect/>
          </a:stretch>
        </p:blipFill>
        <p:spPr>
          <a:xfrm>
            <a:off x="2143108" y="3357562"/>
            <a:ext cx="4500594" cy="328587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solidFill>
                  <a:srgbClr val="C00000"/>
                </a:solidFill>
              </a:rPr>
              <a:t>Doğum borçlanması </a:t>
            </a:r>
          </a:p>
        </p:txBody>
      </p:sp>
      <p:sp>
        <p:nvSpPr>
          <p:cNvPr id="3" name="2 İçerik Yer Tutucusu"/>
          <p:cNvSpPr>
            <a:spLocks noGrp="1"/>
          </p:cNvSpPr>
          <p:nvPr>
            <p:ph idx="1"/>
          </p:nvPr>
        </p:nvSpPr>
        <p:spPr>
          <a:xfrm>
            <a:off x="304800" y="1428736"/>
            <a:ext cx="8686800" cy="4651389"/>
          </a:xfrm>
        </p:spPr>
        <p:txBody>
          <a:bodyPr/>
          <a:lstStyle/>
          <a:p>
            <a:r>
              <a:rPr lang="tr-TR" dirty="0"/>
              <a:t>Bayan sigortalının işe başladıktan sonra (bağ-kur veya </a:t>
            </a:r>
            <a:r>
              <a:rPr lang="tr-TR" dirty="0" err="1"/>
              <a:t>ssk’lı</a:t>
            </a:r>
            <a:r>
              <a:rPr lang="tr-TR" dirty="0"/>
              <a:t> olacak) dünyaya getirmeleri nedeniyle doğumlarından sonra 2 yıl süreyle çalışmamaları durumunda çalışmadıkları gün sayılarının ücretini ödemek koşuluyla prim hizmet gün satın alabilirler. Her çocuk için en fazla 2 yıl borçlanabilirler. İkiz çocuklar için en  fazla bir defa borçlanabilirler.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a:solidFill>
                  <a:srgbClr val="C00000"/>
                </a:solidFill>
              </a:rPr>
              <a:t>Örnek hesaplamalar</a:t>
            </a:r>
          </a:p>
        </p:txBody>
      </p:sp>
      <p:sp>
        <p:nvSpPr>
          <p:cNvPr id="3" name="2 İçerik Yer Tutucusu"/>
          <p:cNvSpPr>
            <a:spLocks noGrp="1"/>
          </p:cNvSpPr>
          <p:nvPr>
            <p:ph idx="1"/>
          </p:nvPr>
        </p:nvSpPr>
        <p:spPr/>
        <p:txBody>
          <a:bodyPr>
            <a:normAutofit fontScale="92500"/>
          </a:bodyPr>
          <a:lstStyle/>
          <a:p>
            <a:r>
              <a:rPr lang="tr-TR" dirty="0"/>
              <a:t>İşe girişi 06.05.1987 olan bağ-kurlu erkek vatandaş;</a:t>
            </a:r>
          </a:p>
          <a:p>
            <a:r>
              <a:rPr lang="tr-TR" dirty="0"/>
              <a:t>Mevcut günü: 3636 gün</a:t>
            </a:r>
          </a:p>
          <a:p>
            <a:r>
              <a:rPr lang="tr-TR" dirty="0"/>
              <a:t> 	25yıl 50yaş 5375 güne tabi olur.</a:t>
            </a:r>
          </a:p>
          <a:p>
            <a:pPr lvl="1"/>
            <a:r>
              <a:rPr lang="tr-TR" dirty="0"/>
              <a:t>5375-3636=1739 gün eksik</a:t>
            </a:r>
          </a:p>
          <a:p>
            <a:pPr lvl="6"/>
            <a:r>
              <a:rPr lang="tr-TR" sz="2800" dirty="0"/>
              <a:t>540 gün (18 aylık askerlik borçlanması yaparsa 1119 günü kalır.</a:t>
            </a:r>
          </a:p>
          <a:p>
            <a:pPr lvl="6"/>
            <a:r>
              <a:rPr lang="tr-TR" sz="2800" dirty="0"/>
              <a:t>Kişi EK-5 yatırarak 1119 günü tamamlarsa emekli olur.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solidFill>
                  <a:srgbClr val="C00000"/>
                </a:solidFill>
              </a:rPr>
              <a:t>Örnek hesaplamalar</a:t>
            </a:r>
            <a:endParaRPr lang="tr-TR" dirty="0"/>
          </a:p>
        </p:txBody>
      </p:sp>
      <p:sp>
        <p:nvSpPr>
          <p:cNvPr id="3" name="2 İçerik Yer Tutucusu"/>
          <p:cNvSpPr>
            <a:spLocks noGrp="1"/>
          </p:cNvSpPr>
          <p:nvPr>
            <p:ph idx="1"/>
          </p:nvPr>
        </p:nvSpPr>
        <p:spPr/>
        <p:txBody>
          <a:bodyPr>
            <a:normAutofit fontScale="92500" lnSpcReduction="10000"/>
          </a:bodyPr>
          <a:lstStyle/>
          <a:p>
            <a:r>
              <a:rPr lang="tr-TR" dirty="0"/>
              <a:t>1964 doğumlu 01.11.1986 girişli bağ-kurlu olan erkek kişi en erken emekli nasıl olur?</a:t>
            </a:r>
          </a:p>
          <a:p>
            <a:r>
              <a:rPr lang="tr-TR" dirty="0" err="1"/>
              <a:t>bağkurdan</a:t>
            </a:r>
            <a:r>
              <a:rPr lang="tr-TR" dirty="0"/>
              <a:t>: 2120 gün</a:t>
            </a:r>
          </a:p>
          <a:p>
            <a:r>
              <a:rPr lang="tr-TR" dirty="0" err="1"/>
              <a:t>SSKdan</a:t>
            </a:r>
            <a:r>
              <a:rPr lang="tr-TR" dirty="0"/>
              <a:t> : 1398 gün</a:t>
            </a:r>
          </a:p>
          <a:p>
            <a:r>
              <a:rPr lang="tr-TR" dirty="0"/>
              <a:t>Toplam 3518 gün </a:t>
            </a:r>
          </a:p>
          <a:p>
            <a:r>
              <a:rPr lang="tr-TR" dirty="0"/>
              <a:t>5300 den emekliliğe tabi olur.</a:t>
            </a:r>
          </a:p>
          <a:p>
            <a:r>
              <a:rPr lang="tr-TR" dirty="0"/>
              <a:t>540 gün askerlik borçlanması yaparsa;</a:t>
            </a:r>
          </a:p>
          <a:p>
            <a:r>
              <a:rPr lang="tr-TR" dirty="0"/>
              <a:t>4058 günü olur.</a:t>
            </a:r>
          </a:p>
          <a:p>
            <a:r>
              <a:rPr lang="tr-TR" dirty="0"/>
              <a:t>5300-4058=1242 günü kalır.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solidFill>
                  <a:srgbClr val="C00000"/>
                </a:solidFill>
              </a:rPr>
              <a:t>Örnek hesaplamalar</a:t>
            </a:r>
            <a:endParaRPr lang="tr-TR" dirty="0"/>
          </a:p>
        </p:txBody>
      </p:sp>
      <p:sp>
        <p:nvSpPr>
          <p:cNvPr id="3" name="2 İçerik Yer Tutucusu"/>
          <p:cNvSpPr>
            <a:spLocks noGrp="1"/>
          </p:cNvSpPr>
          <p:nvPr>
            <p:ph idx="1"/>
          </p:nvPr>
        </p:nvSpPr>
        <p:spPr>
          <a:xfrm>
            <a:off x="304800" y="1357298"/>
            <a:ext cx="8686800" cy="5072098"/>
          </a:xfrm>
        </p:spPr>
        <p:txBody>
          <a:bodyPr>
            <a:normAutofit fontScale="77500" lnSpcReduction="20000"/>
          </a:bodyPr>
          <a:lstStyle/>
          <a:p>
            <a:pPr fontAlgn="b"/>
            <a:r>
              <a:rPr lang="tr-TR" dirty="0">
                <a:solidFill>
                  <a:srgbClr val="7030A0"/>
                </a:solidFill>
              </a:rPr>
              <a:t>1 Ağustos 1967 doğumluyum. 10 Şubat 1993 tarihinde Bağ-Kur</a:t>
            </a:r>
            <a:r>
              <a:rPr lang="tr-TR" dirty="0" err="1">
                <a:solidFill>
                  <a:srgbClr val="7030A0"/>
                </a:solidFill>
              </a:rPr>
              <a:t>lu</a:t>
            </a:r>
            <a:r>
              <a:rPr lang="tr-TR" dirty="0">
                <a:solidFill>
                  <a:srgbClr val="7030A0"/>
                </a:solidFill>
              </a:rPr>
              <a:t> oldum, bugüne kadar aralıksız prim ödedim. Mart 1998de 8 ay askerlik yaptım, askerlik borçlanması yaparsam kaç yaşında emekli olabilirim? Selahattin Serin</a:t>
            </a:r>
          </a:p>
          <a:p>
            <a:pPr fontAlgn="b"/>
            <a:r>
              <a:rPr lang="tr-TR" dirty="0"/>
              <a:t>Askerliğinizi Bağ-Kur sigortalısı olduğunuz tarihten sonra yapmışsınız. Bağ-Kur sigortalılığınızın başlangıcından itibaren de aralıksız prim ödediğinizi belirtmişsiniz. Bu durumda askerdeyken de prim ödemiş olmalısınız. Böyle ise askerlik borçlanması yapamazsınız ve 9000 prim günüyle, 54 yaşınızı doldurduğunuzda emekli olabilirsiniz.</a:t>
            </a:r>
          </a:p>
          <a:p>
            <a:pPr fontAlgn="b"/>
            <a:r>
              <a:rPr lang="tr-TR" dirty="0"/>
              <a:t>Askerlik döneminde prim ödemediyseniz, 54 yaş şartıyla emekli olabilmeniz için askerlik sürenizi borçlanmanız gerekiyor. Aksi halde 55 yaş şartına tabi olursunuz.</a:t>
            </a:r>
          </a:p>
          <a:p>
            <a:pPr fontAlgn="b"/>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solidFill>
                  <a:srgbClr val="C00000"/>
                </a:solidFill>
              </a:rPr>
              <a:t>Örnek hesaplamalar</a:t>
            </a:r>
            <a:endParaRPr lang="tr-TR" dirty="0"/>
          </a:p>
        </p:txBody>
      </p:sp>
      <p:sp>
        <p:nvSpPr>
          <p:cNvPr id="3" name="2 İçerik Yer Tutucusu"/>
          <p:cNvSpPr>
            <a:spLocks noGrp="1"/>
          </p:cNvSpPr>
          <p:nvPr>
            <p:ph idx="1"/>
          </p:nvPr>
        </p:nvSpPr>
        <p:spPr/>
        <p:txBody>
          <a:bodyPr>
            <a:normAutofit fontScale="85000" lnSpcReduction="10000"/>
          </a:bodyPr>
          <a:lstStyle/>
          <a:p>
            <a:pPr fontAlgn="b"/>
            <a:r>
              <a:rPr lang="tr-TR" dirty="0">
                <a:solidFill>
                  <a:srgbClr val="7030A0"/>
                </a:solidFill>
              </a:rPr>
              <a:t>Bir yakınımın emeklilik tarihini araştırmama rağmen değişik sonuçlar elde ettik. Kesin bir sonuca sizinle varabileceğimize inanıyoruz. Bilgileri şöyle; doğum tarihi 1 Ağustos 1965, sigortalı işe başlama tarihi 15 Haziran 1995, işten ayrılma tarihi 11 Temmuz 2011, sigorta gün sayısı 4197</a:t>
            </a:r>
            <a:r>
              <a:rPr lang="tr-TR" dirty="0" err="1">
                <a:solidFill>
                  <a:srgbClr val="7030A0"/>
                </a:solidFill>
              </a:rPr>
              <a:t>dir</a:t>
            </a:r>
            <a:r>
              <a:rPr lang="tr-TR" dirty="0">
                <a:solidFill>
                  <a:srgbClr val="7030A0"/>
                </a:solidFill>
              </a:rPr>
              <a:t>. Mustafa Çankaya</a:t>
            </a:r>
          </a:p>
          <a:p>
            <a:pPr fontAlgn="b"/>
            <a:r>
              <a:rPr lang="tr-TR" dirty="0"/>
              <a:t>Yakınızın cinsiyetini belirtmemişsiniz. Bayan ise 5825 prim günüyle, 52 yaşını doldurduğunda; erkek ise 5750 prim günüyle, 55 yaşını doldurduğunda emekli olmaya hak kazanır. 3600 prim günüyle yaştan emeklilik için ise bayan ise 58; erkek ise 60 yaşını doldurması gerekiyor.</a:t>
            </a:r>
          </a:p>
          <a:p>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04800" y="571480"/>
            <a:ext cx="8686800" cy="5508645"/>
          </a:xfrm>
        </p:spPr>
        <p:txBody>
          <a:bodyPr/>
          <a:lstStyle/>
          <a:p>
            <a:endParaRPr lang="tr-TR" b="1" i="1" dirty="0">
              <a:latin typeface="Script MT Bold" pitchFamily="66" charset="0"/>
            </a:endParaRPr>
          </a:p>
        </p:txBody>
      </p:sp>
      <p:sp>
        <p:nvSpPr>
          <p:cNvPr id="4" name="3 Gülen Yüz"/>
          <p:cNvSpPr/>
          <p:nvPr/>
        </p:nvSpPr>
        <p:spPr>
          <a:xfrm>
            <a:off x="5072066" y="3286124"/>
            <a:ext cx="3357586" cy="3071834"/>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ezinti">
  <a:themeElements>
    <a:clrScheme name="Gezinti">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Gezinti">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Gezinti">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117</TotalTime>
  <Words>720</Words>
  <Application>Microsoft Office PowerPoint</Application>
  <PresentationFormat>Ekran Gösterisi (4:3)</PresentationFormat>
  <Paragraphs>214</Paragraphs>
  <Slides>17</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17</vt:i4>
      </vt:variant>
    </vt:vector>
  </HeadingPairs>
  <TitlesOfParts>
    <vt:vector size="24" baseType="lpstr">
      <vt:lpstr>Arial</vt:lpstr>
      <vt:lpstr>Calibri</vt:lpstr>
      <vt:lpstr>Franklin Gothic Book</vt:lpstr>
      <vt:lpstr>Franklin Gothic Medium</vt:lpstr>
      <vt:lpstr>Script MT Bold</vt:lpstr>
      <vt:lpstr>Wingdings 2</vt:lpstr>
      <vt:lpstr>Gezinti</vt:lpstr>
      <vt:lpstr>SOSYAL GÜVENLİKTE EMEKLİLİK HESAPLAMASI</vt:lpstr>
      <vt:lpstr>PowerPoint Sunusu</vt:lpstr>
      <vt:lpstr>PowerPoint Sunusu</vt:lpstr>
      <vt:lpstr>PowerPoint Sunusu</vt:lpstr>
      <vt:lpstr>B- İlk Defa 08.09.1999- Reformun Yürürlük Tarihi Arasında Sigortalı Olan Erkeklerin Emekliliği </vt:lpstr>
      <vt:lpstr>PowerPoint Sunusu</vt:lpstr>
      <vt:lpstr>B– İlk Defa 08.09.1999- Reformun Yürürlük Tarihi Arasında Sigortalı Olan Kadınların Emekliliği  </vt:lpstr>
      <vt:lpstr>C- İlk Defa Reformun Yürürlük Tarihinden Sonra Sigortalı Olan kadınların Emekliliği </vt:lpstr>
      <vt:lpstr>PowerPoint Sunusu</vt:lpstr>
      <vt:lpstr>Askerlik Borçlanması hesaplama </vt:lpstr>
      <vt:lpstr>PowerPoint Sunusu</vt:lpstr>
      <vt:lpstr>Doğum borçlanması </vt:lpstr>
      <vt:lpstr>Örnek hesaplamalar</vt:lpstr>
      <vt:lpstr>Örnek hesaplamalar</vt:lpstr>
      <vt:lpstr>Örnek hesaplamalar</vt:lpstr>
      <vt:lpstr>Örnek hesaplamalar</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SOSYAL GÜVENLİKTE EMEKLİLİK HESAPLAMASI</dc:title>
  <dc:creator>belgeler</dc:creator>
  <cp:lastModifiedBy>Sollmaz</cp:lastModifiedBy>
  <cp:revision>15</cp:revision>
  <dcterms:created xsi:type="dcterms:W3CDTF">2017-05-01T20:32:14Z</dcterms:created>
  <dcterms:modified xsi:type="dcterms:W3CDTF">2019-02-20T15:07:14Z</dcterms:modified>
</cp:coreProperties>
</file>